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7" r:id="rId3"/>
    <p:sldId id="304" r:id="rId5"/>
    <p:sldId id="288" r:id="rId6"/>
    <p:sldId id="293" r:id="rId7"/>
    <p:sldId id="330" r:id="rId8"/>
    <p:sldId id="305" r:id="rId9"/>
    <p:sldId id="331" r:id="rId10"/>
    <p:sldId id="306" r:id="rId11"/>
    <p:sldId id="307" r:id="rId12"/>
    <p:sldId id="332" r:id="rId13"/>
    <p:sldId id="309" r:id="rId14"/>
    <p:sldId id="310" r:id="rId15"/>
    <p:sldId id="333" r:id="rId16"/>
    <p:sldId id="312" r:id="rId17"/>
    <p:sldId id="313" r:id="rId18"/>
    <p:sldId id="334" r:id="rId19"/>
    <p:sldId id="327" r:id="rId20"/>
    <p:sldId id="335" r:id="rId21"/>
    <p:sldId id="314" r:id="rId22"/>
    <p:sldId id="336" r:id="rId23"/>
    <p:sldId id="315" r:id="rId24"/>
    <p:sldId id="316" r:id="rId25"/>
    <p:sldId id="337" r:id="rId26"/>
    <p:sldId id="318" r:id="rId27"/>
    <p:sldId id="319" r:id="rId28"/>
    <p:sldId id="338" r:id="rId29"/>
    <p:sldId id="320" r:id="rId30"/>
    <p:sldId id="339" r:id="rId31"/>
    <p:sldId id="321" r:id="rId32"/>
    <p:sldId id="328" r:id="rId33"/>
    <p:sldId id="340" r:id="rId34"/>
    <p:sldId id="324" r:id="rId35"/>
    <p:sldId id="329" r:id="rId36"/>
    <p:sldId id="341" r:id="rId37"/>
    <p:sldId id="26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76" autoAdjust="0"/>
  </p:normalViewPr>
  <p:slideViewPr>
    <p:cSldViewPr snapToGrid="0">
      <p:cViewPr varScale="1">
        <p:scale>
          <a:sx n="84" d="100"/>
          <a:sy n="84" d="100"/>
        </p:scale>
        <p:origin x="159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9BBBE-D197-4B07-BC7C-2D56413E23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3C52F-9F8A-411D-AA36-178BD0D84A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3C52F-9F8A-411D-AA36-178BD0D84A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solidFill>
                <a:srgbClr val="000000"/>
              </a:solidFill>
              <a:latin typeface="黑体" panose="02010609060101010101" pitchFamily="49" charset="-122"/>
              <a:ea typeface="黑体" panose="02010609060101010101" pitchFamily="49" charset="-122"/>
              <a:sym typeface="Arial" panose="020B060402020209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defRPr/>
            </a:pPr>
            <a:fld id="{81FCE66B-9447-42B2-87B1-5FD9B992036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E229A2F-57BE-44B4-B1BB-F31B45F72E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1294AF-789C-4C97-88FB-6EE34061D9D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9A2F-57BE-44B4-B1BB-F31B45F72EE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294AF-789C-4C97-88FB-6EE34061D9DC}" type="slidenum">
              <a:rPr lang="zh-CN" altLang="en-US" smtClean="0"/>
            </a:fld>
            <a:endParaRPr lang="zh-CN" altLang="en-US"/>
          </a:p>
        </p:txBody>
      </p:sp>
      <p:pic>
        <p:nvPicPr>
          <p:cNvPr id="7" name="图片 6"/>
          <p:cNvPicPr>
            <a:picLocks noChangeAspect="1"/>
          </p:cNvPicPr>
          <p:nvPr userDrawn="1"/>
        </p:nvPicPr>
        <p:blipFill>
          <a:blip r:embed="rId12"/>
          <a:stretch>
            <a:fillRect/>
          </a:stretch>
        </p:blipFill>
        <p:spPr>
          <a:xfrm>
            <a:off x="-61494" y="-36877"/>
            <a:ext cx="12314987" cy="69317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0" y="1555103"/>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4265" b="1" dirty="0">
                <a:solidFill>
                  <a:schemeClr val="bg1"/>
                </a:solidFill>
                <a:latin typeface="微软雅黑" pitchFamily="34" charset="-122"/>
                <a:ea typeface="微软雅黑" pitchFamily="34" charset="-122"/>
              </a:rPr>
              <a:t>深度学习与人工智能课程作业</a:t>
            </a:r>
            <a:endParaRPr kumimoji="1" lang="en-US" altLang="zh-CN" sz="4265" b="1" dirty="0">
              <a:solidFill>
                <a:schemeClr val="bg1"/>
              </a:solidFill>
              <a:latin typeface="微软雅黑" pitchFamily="34" charset="-122"/>
              <a:ea typeface="微软雅黑" pitchFamily="34" charset="-122"/>
            </a:endParaRPr>
          </a:p>
        </p:txBody>
      </p:sp>
      <p:sp>
        <p:nvSpPr>
          <p:cNvPr id="7" name="矩形 6"/>
          <p:cNvSpPr/>
          <p:nvPr/>
        </p:nvSpPr>
        <p:spPr>
          <a:xfrm>
            <a:off x="7504518" y="4223838"/>
            <a:ext cx="4580390" cy="400110"/>
          </a:xfrm>
          <a:prstGeom prst="rect">
            <a:avLst/>
          </a:prstGeom>
        </p:spPr>
        <p:txBody>
          <a:bodyPr wrap="square">
            <a:spAutoFit/>
          </a:bodyPr>
          <a:lstStyle/>
          <a:p>
            <a:pPr algn="ctr"/>
            <a:r>
              <a:rPr kumimoji="1" lang="en-US" altLang="zh-CN" sz="2000" dirty="0">
                <a:solidFill>
                  <a:schemeClr val="bg1"/>
                </a:solidFill>
                <a:latin typeface="微软雅黑" pitchFamily="34" charset="-122"/>
                <a:ea typeface="微软雅黑" pitchFamily="34" charset="-122"/>
              </a:rPr>
              <a:t>2020. </a:t>
            </a:r>
            <a:r>
              <a:rPr kumimoji="1" lang="zh-CN" altLang="en-US" sz="2000" dirty="0">
                <a:solidFill>
                  <a:schemeClr val="bg1"/>
                </a:solidFill>
                <a:latin typeface="微软雅黑" pitchFamily="34" charset="-122"/>
                <a:ea typeface="微软雅黑" pitchFamily="34" charset="-122"/>
              </a:rPr>
              <a:t>春夏</a:t>
            </a:r>
            <a:endParaRPr kumimoji="1" lang="zh-CN" altLang="en-US" sz="2000" dirty="0">
              <a:solidFill>
                <a:schemeClr val="bg1"/>
              </a:solidFill>
              <a:latin typeface="微软雅黑" pitchFamily="34" charset="-122"/>
              <a:ea typeface="微软雅黑"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 </a:t>
            </a:r>
            <a:endParaRPr lang="zh-CN" altLang="en-US" sz="2000" dirty="0">
              <a:solidFill>
                <a:prstClr val="black"/>
              </a:solidFill>
            </a:endParaRPr>
          </a:p>
        </p:txBody>
      </p:sp>
      <p:sp>
        <p:nvSpPr>
          <p:cNvPr id="7173" name="Text Box 7"/>
          <p:cNvSpPr txBox="1">
            <a:spLocks noChangeArrowheads="1"/>
          </p:cNvSpPr>
          <p:nvPr/>
        </p:nvSpPr>
        <p:spPr bwMode="auto">
          <a:xfrm>
            <a:off x="3958930" y="1341623"/>
            <a:ext cx="7384573"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en-US" altLang="zh-CN" sz="1865" dirty="0">
                <a:solidFill>
                  <a:prstClr val="black"/>
                </a:solidFill>
                <a:latin typeface="微软雅黑" pitchFamily="34" charset="-122"/>
                <a:ea typeface="微软雅黑" pitchFamily="34" charset="-122"/>
                <a:sym typeface="Arial" panose="020B0604020202090204" pitchFamily="34" charset="0"/>
              </a:rPr>
              <a:t>The training and testing of cat, dog and human classification tasks are completed by using deep learning technology, but the training data of the three tasks are greatly different</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2</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a:t>
            </a:r>
            <a:endParaRPr lang="zh-CN" altLang="en-US" sz="2000" dirty="0">
              <a:solidFill>
                <a:prstClr val="black"/>
              </a:solidFill>
            </a:endParaRPr>
          </a:p>
        </p:txBody>
      </p:sp>
      <p:sp>
        <p:nvSpPr>
          <p:cNvPr id="11" name="Text Box 7"/>
          <p:cNvSpPr txBox="1">
            <a:spLocks noChangeArrowheads="1"/>
          </p:cNvSpPr>
          <p:nvPr/>
        </p:nvSpPr>
        <p:spPr bwMode="auto">
          <a:xfrm>
            <a:off x="3855956" y="2304246"/>
            <a:ext cx="759052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endParaRPr lang="en-US" altLang="zh-CN" sz="2000" dirty="0"/>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rPr>
              <a:t>No less than 300 pictures of cat and human in the training set (no upper limit), and no more than 50 pictures of dog (no lower limit) </a:t>
            </a:r>
            <a:endParaRPr lang="en-US" altLang="zh-CN" sz="2000" dirty="0">
              <a:solidFill>
                <a:prstClr val="black"/>
              </a:solidFill>
              <a:latin typeface="微软雅黑" pitchFamily="34" charset="-122"/>
              <a:ea typeface="微软雅黑" pitchFamily="34" charset="-122"/>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Rotate, mirror and translate one image to get multiple images instead of one</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rPr>
              <a:t>The image saving format shall be normal image format (PNG, JPG), and each image shall be 80 × 80 gray-scale image </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Recommend using </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a:solidFill>
                  <a:prstClr val="black"/>
                </a:solidFill>
                <a:latin typeface="微软雅黑" pitchFamily="34" charset="-122"/>
                <a:ea typeface="微软雅黑" pitchFamily="34" charset="-122"/>
                <a:sym typeface="Arial" panose="020B0604020202090204" pitchFamily="34" charset="0"/>
              </a:rPr>
              <a:t>TensorFlow</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选题三：图像到图像的特征迁移</a:t>
            </a:r>
            <a:endParaRPr lang="en-US" altLang="zh-CN" dirty="0"/>
          </a:p>
          <a:p>
            <a:r>
              <a:rPr kumimoji="1" lang="en-US" altLang="zh-CN" dirty="0">
                <a:solidFill>
                  <a:schemeClr val="bg1"/>
                </a:solidFill>
                <a:latin typeface="微软雅黑" pitchFamily="34" charset="-122"/>
                <a:ea typeface="微软雅黑" pitchFamily="34" charset="-122"/>
              </a:rPr>
              <a:t>Topic 3: feature transfer from image to image </a:t>
            </a:r>
            <a:endParaRPr kumimoji="1" lang="en-US" altLang="zh-CN" dirty="0">
              <a:solidFill>
                <a:schemeClr val="bg1"/>
              </a:solidFill>
              <a:latin typeface="微软雅黑" pitchFamily="34" charset="-122"/>
              <a:ea typeface="微软雅黑" pitchFamily="34" charset="-122"/>
            </a:endParaRPr>
          </a:p>
          <a:p>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485284"/>
            <a:ext cx="738457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人有戴眼镜的时候也有不戴眼镜的时候，有人喜欢自己瘦一点，也有人希望自己胖一点。你能完成他们之间的转化吗？</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选题三</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855956" y="2596633"/>
            <a:ext cx="7590520" cy="336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网络输入输出均要求直接为图片</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以下任务四选一：</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zh-CN" altLang="en-US" sz="1600" dirty="0">
                <a:solidFill>
                  <a:prstClr val="black"/>
                </a:solidFill>
                <a:latin typeface="微软雅黑" pitchFamily="34" charset="-122"/>
                <a:ea typeface="微软雅黑" pitchFamily="34" charset="-122"/>
                <a:sym typeface="Arial" panose="020B0604020202090204" pitchFamily="34" charset="0"/>
              </a:rPr>
              <a:t>把不戴眼镜的人输入，输出戴眼镜的样子；</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zh-CN" altLang="en-US" sz="1600" dirty="0">
                <a:solidFill>
                  <a:prstClr val="black"/>
                </a:solidFill>
                <a:latin typeface="微软雅黑" pitchFamily="34" charset="-122"/>
                <a:ea typeface="微软雅黑" pitchFamily="34" charset="-122"/>
                <a:sym typeface="Arial" panose="020B0604020202090204" pitchFamily="34" charset="0"/>
              </a:rPr>
              <a:t>把戴眼镜的人输入，输出为不带眼睛的样子；</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zh-CN" altLang="en-US" sz="1600" dirty="0">
                <a:solidFill>
                  <a:prstClr val="black"/>
                </a:solidFill>
                <a:latin typeface="微软雅黑" pitchFamily="34" charset="-122"/>
                <a:ea typeface="微软雅黑" pitchFamily="34" charset="-122"/>
                <a:sym typeface="Arial" panose="020B0604020202090204" pitchFamily="34" charset="0"/>
              </a:rPr>
              <a:t>把人脸照片输入，输出瘦一点的样子。</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zh-CN" altLang="en-US" sz="1600" dirty="0">
                <a:solidFill>
                  <a:prstClr val="black"/>
                </a:solidFill>
                <a:latin typeface="微软雅黑" pitchFamily="34" charset="-122"/>
                <a:ea typeface="微软雅黑" pitchFamily="34" charset="-122"/>
                <a:sym typeface="Arial" panose="020B0604020202090204" pitchFamily="34" charset="0"/>
              </a:rPr>
              <a:t>把人脸照片输入，输出为胖一点的样子</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数据集请大家自由构建，需随代码一起提交</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 </a:t>
            </a:r>
            <a:endParaRPr lang="zh-CN" altLang="en-US" sz="2000" dirty="0">
              <a:solidFill>
                <a:prstClr val="black"/>
              </a:solidFill>
            </a:endParaRPr>
          </a:p>
        </p:txBody>
      </p:sp>
      <p:sp>
        <p:nvSpPr>
          <p:cNvPr id="7173" name="Text Box 7"/>
          <p:cNvSpPr txBox="1">
            <a:spLocks noChangeArrowheads="1"/>
          </p:cNvSpPr>
          <p:nvPr/>
        </p:nvSpPr>
        <p:spPr bwMode="auto">
          <a:xfrm>
            <a:off x="3958929" y="1281568"/>
            <a:ext cx="7384573"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en-US" altLang="zh-CN" sz="1865" dirty="0">
                <a:solidFill>
                  <a:prstClr val="black"/>
                </a:solidFill>
                <a:latin typeface="微软雅黑" pitchFamily="34" charset="-122"/>
                <a:ea typeface="微软雅黑" pitchFamily="34" charset="-122"/>
                <a:sym typeface="Arial" panose="020B0604020202090204" pitchFamily="34" charset="0"/>
              </a:rPr>
              <a:t>Some people like to be thinner and some want to be fatter when they wear glasses or not. Can you complete the transformation between them?</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668609" y="649067"/>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3</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 </a:t>
            </a:r>
            <a:endParaRPr lang="zh-CN" altLang="en-US" sz="2000" dirty="0">
              <a:solidFill>
                <a:prstClr val="black"/>
              </a:solidFill>
            </a:endParaRPr>
          </a:p>
        </p:txBody>
      </p:sp>
      <p:sp>
        <p:nvSpPr>
          <p:cNvPr id="11" name="Text Box 7"/>
          <p:cNvSpPr txBox="1">
            <a:spLocks noChangeArrowheads="1"/>
          </p:cNvSpPr>
          <p:nvPr/>
        </p:nvSpPr>
        <p:spPr bwMode="auto">
          <a:xfrm>
            <a:off x="3855956" y="2257953"/>
            <a:ext cx="7590520" cy="403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en-US" altLang="zh-CN" sz="1865" dirty="0">
                <a:solidFill>
                  <a:prstClr val="black"/>
                </a:solidFill>
                <a:latin typeface="微软雅黑" pitchFamily="34" charset="-122"/>
                <a:ea typeface="微软雅黑" pitchFamily="34" charset="-122"/>
                <a:sym typeface="Arial" panose="020B0604020202090204" pitchFamily="34" charset="0"/>
              </a:rPr>
              <a:t>Network input and output are required to be pictures directly</a:t>
            </a:r>
            <a:endParaRPr lang="en-US" altLang="zh-CN" sz="1865"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Choose one of the following four tasks </a:t>
            </a:r>
            <a:r>
              <a:rPr lang="zh-CN" altLang="en-US" sz="2000" dirty="0">
                <a:solidFill>
                  <a:prstClr val="black"/>
                </a:solidFill>
                <a:latin typeface="微软雅黑" pitchFamily="34" charset="-122"/>
                <a:ea typeface="微软雅黑" pitchFamily="34" charset="-122"/>
                <a:sym typeface="Arial" panose="020B0604020202090204" pitchFamily="34" charset="0"/>
              </a:rPr>
              <a:t>：</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en-US" altLang="zh-CN" sz="1600" dirty="0">
                <a:solidFill>
                  <a:prstClr val="black"/>
                </a:solidFill>
                <a:latin typeface="微软雅黑" pitchFamily="34" charset="-122"/>
                <a:ea typeface="微软雅黑" pitchFamily="34" charset="-122"/>
                <a:sym typeface="Arial" panose="020B0604020202090204" pitchFamily="34" charset="0"/>
              </a:rPr>
              <a:t>Input the person without glasses, output the appearance with glasses</a:t>
            </a:r>
            <a:r>
              <a:rPr lang="zh-CN" altLang="en-US" sz="1600" dirty="0">
                <a:solidFill>
                  <a:prstClr val="black"/>
                </a:solidFill>
                <a:latin typeface="微软雅黑" pitchFamily="34" charset="-122"/>
                <a:ea typeface="微软雅黑" pitchFamily="34" charset="-122"/>
                <a:sym typeface="Arial" panose="020B0604020202090204" pitchFamily="34" charset="0"/>
              </a:rPr>
              <a:t>；</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en-US" altLang="zh-CN" sz="1600" dirty="0">
                <a:solidFill>
                  <a:prstClr val="black"/>
                </a:solidFill>
                <a:latin typeface="微软雅黑" pitchFamily="34" charset="-122"/>
                <a:ea typeface="微软雅黑" pitchFamily="34" charset="-122"/>
                <a:sym typeface="Arial" panose="020B0604020202090204" pitchFamily="34" charset="0"/>
              </a:rPr>
              <a:t>Input the people with glasses and output the appearance without glasses</a:t>
            </a:r>
            <a:r>
              <a:rPr lang="zh-CN" altLang="en-US" sz="1600" dirty="0">
                <a:solidFill>
                  <a:prstClr val="black"/>
                </a:solidFill>
                <a:latin typeface="微软雅黑" pitchFamily="34" charset="-122"/>
                <a:ea typeface="微软雅黑" pitchFamily="34" charset="-122"/>
                <a:sym typeface="Arial" panose="020B0604020202090204" pitchFamily="34" charset="0"/>
              </a:rPr>
              <a:t>；</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en-US" altLang="zh-CN" sz="1600" dirty="0">
                <a:solidFill>
                  <a:prstClr val="black"/>
                </a:solidFill>
                <a:latin typeface="微软雅黑" pitchFamily="34" charset="-122"/>
                <a:ea typeface="微软雅黑" pitchFamily="34" charset="-122"/>
                <a:sym typeface="Arial" panose="020B0604020202090204" pitchFamily="34" charset="0"/>
              </a:rPr>
              <a:t>Input the face photo and output a thinner look</a:t>
            </a:r>
            <a:r>
              <a:rPr lang="zh-CN" altLang="en-US" sz="1600" dirty="0">
                <a:solidFill>
                  <a:prstClr val="black"/>
                </a:solidFill>
                <a:latin typeface="微软雅黑" pitchFamily="34" charset="-122"/>
                <a:ea typeface="微软雅黑" pitchFamily="34" charset="-122"/>
                <a:sym typeface="Arial" panose="020B0604020202090204" pitchFamily="34" charset="0"/>
              </a:rPr>
              <a:t>；</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1085850" lvl="1" indent="-342900" defTabSz="608965">
              <a:lnSpc>
                <a:spcPct val="150000"/>
              </a:lnSpc>
              <a:spcBef>
                <a:spcPct val="0"/>
              </a:spcBef>
            </a:pPr>
            <a:r>
              <a:rPr lang="en-US" altLang="zh-CN" sz="1600" dirty="0">
                <a:solidFill>
                  <a:prstClr val="black"/>
                </a:solidFill>
                <a:latin typeface="微软雅黑" pitchFamily="34" charset="-122"/>
                <a:ea typeface="微软雅黑" pitchFamily="34" charset="-122"/>
                <a:sym typeface="Arial" panose="020B0604020202090204" pitchFamily="34" charset="0"/>
              </a:rPr>
              <a:t>Input the face photo and output a fatter look</a:t>
            </a:r>
            <a:endParaRPr lang="en-US" altLang="zh-CN" sz="16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1865" dirty="0">
                <a:solidFill>
                  <a:prstClr val="black"/>
                </a:solidFill>
                <a:latin typeface="微软雅黑" pitchFamily="34" charset="-122"/>
                <a:ea typeface="微软雅黑" pitchFamily="34" charset="-122"/>
                <a:sym typeface="Arial" panose="020B0604020202090204" pitchFamily="34" charset="0"/>
              </a:rPr>
              <a:t>Please build the dataset freely and submit it with the code</a:t>
            </a:r>
            <a:endParaRPr lang="en-US" altLang="zh-CN" sz="1865"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Recommend using </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选题四：多分辨率卫星地图中识别湖泊，河流</a:t>
            </a:r>
            <a:endParaRPr kumimoji="1" lang="en-US" altLang="zh-CN" dirty="0">
              <a:solidFill>
                <a:schemeClr val="bg1"/>
              </a:solidFill>
              <a:latin typeface="微软雅黑" pitchFamily="34" charset="-122"/>
              <a:ea typeface="微软雅黑" pitchFamily="34" charset="-122"/>
            </a:endParaRPr>
          </a:p>
          <a:p>
            <a:r>
              <a:rPr kumimoji="1" lang="en-US" altLang="zh-CN" dirty="0">
                <a:solidFill>
                  <a:schemeClr val="bg1"/>
                </a:solidFill>
                <a:latin typeface="微软雅黑" pitchFamily="34" charset="-122"/>
                <a:ea typeface="微软雅黑" pitchFamily="34" charset="-122"/>
              </a:rPr>
              <a:t> Topic 4: recognition of lakes and rivers in multi-resolution satellite map </a:t>
            </a:r>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485284"/>
            <a:ext cx="738457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利用深度学习技术，对于输入的卫星图片，统计湖泊的个数，判断是否有河流</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选题四</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855956" y="2846446"/>
            <a:ext cx="75905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首先，请大家自行收集，标注数据集，并确定数据的标注方法。是仅仅标注有</a:t>
            </a:r>
            <a:r>
              <a:rPr lang="en-US" altLang="zh-CN" sz="2000" dirty="0">
                <a:solidFill>
                  <a:prstClr val="black"/>
                </a:solidFill>
                <a:latin typeface="微软雅黑" pitchFamily="34" charset="-122"/>
                <a:ea typeface="微软雅黑" pitchFamily="34" charset="-122"/>
                <a:sym typeface="Arial" panose="020B0604020202090204" pitchFamily="34" charset="0"/>
              </a:rPr>
              <a:t>/</a:t>
            </a:r>
            <a:r>
              <a:rPr lang="zh-CN" altLang="en-US" sz="2000" dirty="0">
                <a:solidFill>
                  <a:prstClr val="black"/>
                </a:solidFill>
                <a:latin typeface="微软雅黑" pitchFamily="34" charset="-122"/>
                <a:ea typeface="微软雅黑" pitchFamily="34" charset="-122"/>
                <a:sym typeface="Arial" panose="020B0604020202090204" pitchFamily="34" charset="0"/>
              </a:rPr>
              <a:t>无，还是标注个数，还是标注坐标，还是像素级别的标注？只要有你的道理，只要证明可行且有效，就会被认为是优秀的结果</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第二，训练网络，对输入的图片判断是否有湖泊，有几个。判断是否有河流</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 </a:t>
            </a:r>
            <a:endParaRPr lang="zh-CN" altLang="en-US" sz="2000" dirty="0">
              <a:solidFill>
                <a:prstClr val="black"/>
              </a:solidFill>
            </a:endParaRPr>
          </a:p>
        </p:txBody>
      </p:sp>
      <p:sp>
        <p:nvSpPr>
          <p:cNvPr id="7173" name="Text Box 7"/>
          <p:cNvSpPr txBox="1">
            <a:spLocks noChangeArrowheads="1"/>
          </p:cNvSpPr>
          <p:nvPr/>
        </p:nvSpPr>
        <p:spPr bwMode="auto">
          <a:xfrm>
            <a:off x="3958930" y="1341623"/>
            <a:ext cx="7384573"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en-US" altLang="zh-CN" sz="1865" dirty="0">
                <a:solidFill>
                  <a:prstClr val="black"/>
                </a:solidFill>
                <a:latin typeface="微软雅黑" pitchFamily="34" charset="-122"/>
                <a:ea typeface="微软雅黑" pitchFamily="34" charset="-122"/>
                <a:sym typeface="Arial" panose="020B0604020202090204" pitchFamily="34" charset="0"/>
              </a:rPr>
              <a:t>Using deep learning technology, for the input satellite images, count the number of lakes and determine whether there are rivers</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4</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a:t>
            </a:r>
            <a:endParaRPr lang="zh-CN" altLang="en-US" sz="2000" dirty="0">
              <a:solidFill>
                <a:prstClr val="black"/>
              </a:solidFill>
            </a:endParaRPr>
          </a:p>
        </p:txBody>
      </p:sp>
      <p:sp>
        <p:nvSpPr>
          <p:cNvPr id="11" name="Text Box 7"/>
          <p:cNvSpPr txBox="1">
            <a:spLocks noChangeArrowheads="1"/>
          </p:cNvSpPr>
          <p:nvPr/>
        </p:nvSpPr>
        <p:spPr bwMode="auto">
          <a:xfrm>
            <a:off x="3855956" y="2181137"/>
            <a:ext cx="7590520"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First of all, please collect and label the data set, and determine the data labeling method. Is it just to mark with / without, or number, or coordinate, or pixel level? As long as there is your reason, as long as it is proved feasible and effective, it will be regarded as an excellent result</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Second, training network, judging whether there are lakes in the input pictures, there are several. Judge whether there is a river</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选题四</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711242" y="1465857"/>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913620" y="1304469"/>
            <a:ext cx="75905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第三，本项目的特色在于，我们最终的测试数据不是在同一个高度拍摄的卫星图片，简单来说，如果输入的是亚洲的卫星图片，那么需要统计的是青海湖，黄河长江等等，如果输入的是上海的卫星图像，需要统计的是黄浦江等等，如果输入的是华师大的卫星图像，需要统计的是丽娃河等等。</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57664" y="4449706"/>
            <a:ext cx="4235382" cy="2408294"/>
          </a:xfrm>
          <a:prstGeom prst="rect">
            <a:avLst/>
          </a:prstGeom>
        </p:spPr>
      </p:pic>
      <p:pic>
        <p:nvPicPr>
          <p:cNvPr id="3" name="图片 2"/>
          <p:cNvPicPr>
            <a:picLocks noChangeAspect="1"/>
          </p:cNvPicPr>
          <p:nvPr/>
        </p:nvPicPr>
        <p:blipFill>
          <a:blip r:embed="rId2"/>
          <a:stretch>
            <a:fillRect/>
          </a:stretch>
        </p:blipFill>
        <p:spPr>
          <a:xfrm>
            <a:off x="4177718" y="4424301"/>
            <a:ext cx="4023354" cy="2433699"/>
          </a:xfrm>
          <a:prstGeom prst="rect">
            <a:avLst/>
          </a:prstGeom>
        </p:spPr>
      </p:pic>
      <p:pic>
        <p:nvPicPr>
          <p:cNvPr id="4" name="图片 3"/>
          <p:cNvPicPr>
            <a:picLocks noChangeAspect="1"/>
          </p:cNvPicPr>
          <p:nvPr/>
        </p:nvPicPr>
        <p:blipFill>
          <a:blip r:embed="rId3"/>
          <a:stretch>
            <a:fillRect/>
          </a:stretch>
        </p:blipFill>
        <p:spPr>
          <a:xfrm>
            <a:off x="8201072" y="4424301"/>
            <a:ext cx="4090826" cy="2433699"/>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4</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711242" y="1465857"/>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a:t>
            </a:r>
            <a:endParaRPr lang="zh-CN" altLang="en-US" sz="2000" dirty="0">
              <a:solidFill>
                <a:prstClr val="black"/>
              </a:solidFill>
            </a:endParaRPr>
          </a:p>
        </p:txBody>
      </p:sp>
      <p:sp>
        <p:nvSpPr>
          <p:cNvPr id="11" name="Text Box 7"/>
          <p:cNvSpPr txBox="1">
            <a:spLocks noChangeArrowheads="1"/>
          </p:cNvSpPr>
          <p:nvPr/>
        </p:nvSpPr>
        <p:spPr bwMode="auto">
          <a:xfrm>
            <a:off x="3890238" y="23501"/>
            <a:ext cx="7590520" cy="38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50000"/>
              </a:lnSpc>
              <a:spcBef>
                <a:spcPct val="0"/>
              </a:spcBef>
              <a:buNone/>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1800" dirty="0">
                <a:solidFill>
                  <a:prstClr val="black"/>
                </a:solidFill>
                <a:latin typeface="微软雅黑" pitchFamily="34" charset="-122"/>
                <a:ea typeface="微软雅黑" pitchFamily="34" charset="-122"/>
                <a:sym typeface="Arial" panose="020B0604020202090204" pitchFamily="34" charset="0"/>
              </a:rPr>
              <a:t>Third, the feature of this project is that our final test data is not satellite images taken at the same altitude. In short, if we input satellite images of Asia, we need to count Qinghai Lake, Yellow River and Yangtze River, etc., if we input satellite images of Shanghai, we need to count Huangpu River, etc., if we input satellite images of ECNU, What needs to be counted is the Riva River and so on.</a:t>
            </a:r>
            <a:endParaRPr lang="en-US" altLang="zh-CN" sz="18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Recommend using </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57664" y="4449706"/>
            <a:ext cx="4235382" cy="2408294"/>
          </a:xfrm>
          <a:prstGeom prst="rect">
            <a:avLst/>
          </a:prstGeom>
        </p:spPr>
      </p:pic>
      <p:pic>
        <p:nvPicPr>
          <p:cNvPr id="3" name="图片 2"/>
          <p:cNvPicPr>
            <a:picLocks noChangeAspect="1"/>
          </p:cNvPicPr>
          <p:nvPr/>
        </p:nvPicPr>
        <p:blipFill>
          <a:blip r:embed="rId2"/>
          <a:stretch>
            <a:fillRect/>
          </a:stretch>
        </p:blipFill>
        <p:spPr>
          <a:xfrm>
            <a:off x="4177718" y="4424301"/>
            <a:ext cx="4023354" cy="2433699"/>
          </a:xfrm>
          <a:prstGeom prst="rect">
            <a:avLst/>
          </a:prstGeom>
        </p:spPr>
      </p:pic>
      <p:pic>
        <p:nvPicPr>
          <p:cNvPr id="4" name="图片 3"/>
          <p:cNvPicPr>
            <a:picLocks noChangeAspect="1"/>
          </p:cNvPicPr>
          <p:nvPr/>
        </p:nvPicPr>
        <p:blipFill>
          <a:blip r:embed="rId3"/>
          <a:stretch>
            <a:fillRect/>
          </a:stretch>
        </p:blipFill>
        <p:spPr>
          <a:xfrm>
            <a:off x="8201072" y="4424301"/>
            <a:ext cx="4090826" cy="2433699"/>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考核标准</a:t>
            </a:r>
            <a:endParaRPr lang="zh-CN" altLang="en-US" sz="2000" dirty="0">
              <a:solidFill>
                <a:prstClr val="black"/>
              </a:solidFill>
            </a:endParaRPr>
          </a:p>
        </p:txBody>
      </p:sp>
      <p:sp>
        <p:nvSpPr>
          <p:cNvPr id="7173" name="Text Box 7"/>
          <p:cNvSpPr txBox="1">
            <a:spLocks noChangeArrowheads="1"/>
          </p:cNvSpPr>
          <p:nvPr/>
        </p:nvSpPr>
        <p:spPr bwMode="auto">
          <a:xfrm>
            <a:off x="3617249" y="1485284"/>
            <a:ext cx="8150691" cy="354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zh-CN" altLang="en-US" dirty="0"/>
              <a:t>该问题是一个比较“大”的问题，每一个“小”问题的完成情况与完成个数都是最终成绩的有力证明，不用担心最终结果不理想就只能获得不理想的成绩。每一个新颖的小想法，每一个被证明有效的小方法都可以获得高分</a:t>
            </a:r>
            <a:endParaRPr lang="zh-CN" altLang="en-US" dirty="0"/>
          </a:p>
          <a:p>
            <a:pPr lvl="1"/>
            <a:r>
              <a:rPr lang="zh-CN" altLang="en-US" dirty="0"/>
              <a:t>考核的首要指标是工程的完整情况，报告撰写的清晰情况。</a:t>
            </a:r>
            <a:endParaRPr lang="zh-CN" altLang="en-US" dirty="0"/>
          </a:p>
          <a:p>
            <a:pPr lvl="1"/>
            <a:r>
              <a:rPr lang="zh-CN" altLang="en-US" dirty="0"/>
              <a:t>考核的第二指标为面对上述的特殊情况，你的思考与新颖的想法。我们再次强调一个新颖的想法即使被证明效果不好，得分也会比拷贝别人的工作得分高</a:t>
            </a:r>
            <a:endParaRPr lang="zh-CN" altLang="en-US" dirty="0"/>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选题四</a:t>
            </a:r>
            <a:endParaRPr kumimoji="1" lang="zh-CN" altLang="en-US" sz="4000" b="1" dirty="0">
              <a:solidFill>
                <a:srgbClr val="1567B8"/>
              </a:solidFill>
              <a:latin typeface="微软雅黑" pitchFamily="34" charset="-122"/>
              <a:ea typeface="微软雅黑" pitchFamily="3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综述</a:t>
            </a:r>
            <a:endParaRPr kumimoji="1" lang="zh-CN" altLang="en-US" sz="4000" b="1" dirty="0">
              <a:solidFill>
                <a:srgbClr val="1567B8"/>
              </a:solidFill>
              <a:latin typeface="微软雅黑" pitchFamily="34" charset="-122"/>
              <a:ea typeface="微软雅黑" pitchFamily="34" charset="-122"/>
            </a:endParaRPr>
          </a:p>
        </p:txBody>
      </p:sp>
      <p:sp>
        <p:nvSpPr>
          <p:cNvPr id="15" name="Text Box 7"/>
          <p:cNvSpPr txBox="1">
            <a:spLocks noChangeArrowheads="1"/>
          </p:cNvSpPr>
          <p:nvPr/>
        </p:nvSpPr>
        <p:spPr bwMode="auto">
          <a:xfrm>
            <a:off x="3018272" y="526157"/>
            <a:ext cx="6437222" cy="59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457200" indent="-457200" defTabSz="608965">
              <a:lnSpc>
                <a:spcPct val="150000"/>
              </a:lnSpc>
              <a:spcBef>
                <a:spcPct val="0"/>
              </a:spcBef>
              <a:buAutoNum type="arabicPeriod"/>
            </a:pPr>
            <a:r>
              <a:rPr lang="zh-CN" altLang="en-US" sz="2000" dirty="0">
                <a:solidFill>
                  <a:prstClr val="black"/>
                </a:solidFill>
                <a:latin typeface="微软雅黑" pitchFamily="34" charset="-122"/>
                <a:ea typeface="微软雅黑" pitchFamily="34" charset="-122"/>
                <a:sym typeface="Arial" panose="020B0604020202090204" pitchFamily="34" charset="0"/>
              </a:rPr>
              <a:t>题目八选一，如果某一题选题人数过多，会被调剂</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5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Topic eight choose one. If there are too many people in a certain topic, it will be dispensed.</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457200" indent="-457200" defTabSz="608965">
              <a:lnSpc>
                <a:spcPct val="150000"/>
              </a:lnSpc>
              <a:spcBef>
                <a:spcPct val="0"/>
              </a:spcBef>
              <a:buAutoNum type="arabicPeriod"/>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5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2.   </a:t>
            </a:r>
            <a:r>
              <a:rPr lang="zh-CN" altLang="en-US" sz="2000" dirty="0">
                <a:solidFill>
                  <a:prstClr val="black"/>
                </a:solidFill>
                <a:latin typeface="微软雅黑" pitchFamily="34" charset="-122"/>
                <a:ea typeface="微软雅黑" pitchFamily="34" charset="-122"/>
                <a:sym typeface="Arial" panose="020B0604020202090204" pitchFamily="34" charset="0"/>
              </a:rPr>
              <a:t>以小组为单位合作完成，每组不多于</a:t>
            </a:r>
            <a:r>
              <a:rPr lang="en-US" altLang="zh-CN" sz="2000" dirty="0">
                <a:solidFill>
                  <a:prstClr val="black"/>
                </a:solidFill>
                <a:latin typeface="微软雅黑" pitchFamily="34" charset="-122"/>
                <a:ea typeface="微软雅黑" pitchFamily="34" charset="-122"/>
                <a:sym typeface="Arial" panose="020B0604020202090204" pitchFamily="34" charset="0"/>
              </a:rPr>
              <a:t>3</a:t>
            </a:r>
            <a:r>
              <a:rPr lang="zh-CN" altLang="en-US" sz="2000" dirty="0">
                <a:solidFill>
                  <a:prstClr val="black"/>
                </a:solidFill>
                <a:latin typeface="微软雅黑" pitchFamily="34" charset="-122"/>
                <a:ea typeface="微软雅黑" pitchFamily="34" charset="-122"/>
                <a:sym typeface="Arial" panose="020B0604020202090204" pitchFamily="34" charset="0"/>
              </a:rPr>
              <a:t>人</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a:buNone/>
            </a:pPr>
            <a:r>
              <a:rPr lang="en-US" altLang="zh-CN" sz="2000" dirty="0">
                <a:solidFill>
                  <a:prstClr val="black"/>
                </a:solidFill>
                <a:latin typeface="微软雅黑" pitchFamily="34" charset="-122"/>
                <a:ea typeface="微软雅黑" pitchFamily="34" charset="-122"/>
              </a:rPr>
              <a:t>Work in groups of no more than 3</a:t>
            </a:r>
            <a:endParaRPr lang="en-US" altLang="zh-CN" sz="2000" dirty="0">
              <a:solidFill>
                <a:prstClr val="black"/>
              </a:solidFill>
              <a:latin typeface="微软雅黑" pitchFamily="34" charset="-122"/>
              <a:ea typeface="微软雅黑" pitchFamily="34" charset="-122"/>
            </a:endParaRPr>
          </a:p>
          <a:p>
            <a:pPr>
              <a:buNone/>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457200" indent="-457200" defTabSz="608965">
              <a:lnSpc>
                <a:spcPct val="150000"/>
              </a:lnSpc>
              <a:spcBef>
                <a:spcPct val="0"/>
              </a:spcBef>
              <a:buAutoNum type="arabicPeriod"/>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5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3.</a:t>
            </a:r>
            <a:r>
              <a:rPr lang="zh-CN" altLang="en-US" sz="2000" dirty="0">
                <a:solidFill>
                  <a:prstClr val="black"/>
                </a:solidFill>
                <a:latin typeface="微软雅黑" pitchFamily="34" charset="-122"/>
                <a:ea typeface="微软雅黑" pitchFamily="34" charset="-122"/>
                <a:sym typeface="Arial" panose="020B0604020202090204" pitchFamily="34" charset="0"/>
              </a:rPr>
              <a:t>   提交内容，提交时间，提交方式，考核标准各个题目不同，详见说明文档</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5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Submission content, submission time, submission method and assessment standard are different. Please refer to the instruction document for details</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Assessment criteria</a:t>
            </a:r>
            <a:endParaRPr lang="zh-CN" altLang="en-US" sz="2000" dirty="0">
              <a:solidFill>
                <a:prstClr val="black"/>
              </a:solidFill>
            </a:endParaRPr>
          </a:p>
        </p:txBody>
      </p:sp>
      <p:sp>
        <p:nvSpPr>
          <p:cNvPr id="7173" name="Text Box 7"/>
          <p:cNvSpPr txBox="1">
            <a:spLocks noChangeArrowheads="1"/>
          </p:cNvSpPr>
          <p:nvPr/>
        </p:nvSpPr>
        <p:spPr bwMode="auto">
          <a:xfrm>
            <a:off x="3617249" y="1351146"/>
            <a:ext cx="8150691" cy="381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en-US" altLang="zh-CN" dirty="0"/>
              <a:t>This problem is a relatively "big" problem. The completion of each "small" problem and the number of completed problems are strong proof of the final results. You can only get the unsatisfactory results without worrying about the final results. Every new idea, every small method that has been proved effective can get high scores</a:t>
            </a:r>
            <a:endParaRPr lang="en-US" altLang="zh-CN" dirty="0"/>
          </a:p>
          <a:p>
            <a:pPr lvl="1"/>
            <a:r>
              <a:rPr lang="en-US" altLang="zh-CN" dirty="0"/>
              <a:t>The second criteria of assessment is your thinking and new ideas in the face of the above special circumstances. Once again, we emphasize that even if a novel idea is proved to be ineffective, it will score higher than copying others' work</a:t>
            </a:r>
            <a:endParaRPr lang="zh-CN" altLang="en-US" dirty="0"/>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4</a:t>
            </a:r>
            <a:endParaRPr kumimoji="1" lang="zh-CN" altLang="en-US" sz="4000" b="1" dirty="0">
              <a:solidFill>
                <a:srgbClr val="1567B8"/>
              </a:solidFill>
              <a:latin typeface="微软雅黑" pitchFamily="34" charset="-122"/>
              <a:ea typeface="微软雅黑" pitchFamily="34"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选题五：男（女）人数统计</a:t>
            </a:r>
            <a:endParaRPr lang="en-US" altLang="zh-CN" dirty="0"/>
          </a:p>
          <a:p>
            <a:r>
              <a:rPr kumimoji="1" lang="en-US" altLang="zh-CN" dirty="0">
                <a:solidFill>
                  <a:schemeClr val="bg1"/>
                </a:solidFill>
                <a:latin typeface="微软雅黑" pitchFamily="34" charset="-122"/>
                <a:ea typeface="微软雅黑" pitchFamily="34" charset="-122"/>
              </a:rPr>
              <a:t>Topic 5: Statistics of the number of men (women) </a:t>
            </a:r>
            <a:endParaRPr kumimoji="1" lang="en-US" altLang="zh-CN" dirty="0">
              <a:solidFill>
                <a:schemeClr val="bg1"/>
              </a:solidFill>
              <a:latin typeface="微软雅黑" pitchFamily="34" charset="-122"/>
              <a:ea typeface="微软雅黑" pitchFamily="34" charset="-122"/>
            </a:endParaRPr>
          </a:p>
          <a:p>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628944"/>
            <a:ext cx="738457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利用深度学习技术，统计输入图片中男性（女性）的个数</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选题五</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670605" y="2094884"/>
            <a:ext cx="759052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对于一张输入的图片，统计人脸个数是一项成熟的工作，但我们不希望大家拿来别人的代码复现。我们希望大家利用自己的知识完成特定场景的迁移，所以准确性是我们考核的指标，但不是最重要的一个。该项目我们只统计图片中的男性（女性）个数。大家从数据标注工作开始，一直做到最终的成果，这个全流程会被认为是更重要的事情</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如果能同时统计出男女个数，将会得到一个更具竞争力的成绩</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自行构建的数据集要最终提交。数据标注的方式及其理由也是成绩考察的一部分。</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57568" y="1340951"/>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 </a:t>
            </a:r>
            <a:endParaRPr lang="zh-CN" altLang="en-US" sz="2000" dirty="0">
              <a:solidFill>
                <a:prstClr val="black"/>
              </a:solidFill>
            </a:endParaRPr>
          </a:p>
        </p:txBody>
      </p:sp>
      <p:sp>
        <p:nvSpPr>
          <p:cNvPr id="7173" name="Text Box 7"/>
          <p:cNvSpPr txBox="1">
            <a:spLocks noChangeArrowheads="1"/>
          </p:cNvSpPr>
          <p:nvPr/>
        </p:nvSpPr>
        <p:spPr bwMode="auto">
          <a:xfrm>
            <a:off x="3991836" y="1247056"/>
            <a:ext cx="73845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buNone/>
            </a:pPr>
            <a:r>
              <a:rPr lang="en-US" altLang="zh-CN" sz="2000" dirty="0"/>
              <a:t>Count the number of men (women) in the input picture by using deep learning technology </a:t>
            </a:r>
            <a:endParaRPr lang="en-US" altLang="zh-CN" sz="2000" dirty="0">
              <a:effectLst/>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5</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 </a:t>
            </a:r>
            <a:endParaRPr lang="zh-CN" altLang="en-US" sz="2000" dirty="0">
              <a:solidFill>
                <a:prstClr val="black"/>
              </a:solidFill>
            </a:endParaRPr>
          </a:p>
        </p:txBody>
      </p:sp>
      <p:sp>
        <p:nvSpPr>
          <p:cNvPr id="11" name="Text Box 7"/>
          <p:cNvSpPr txBox="1">
            <a:spLocks noChangeArrowheads="1"/>
          </p:cNvSpPr>
          <p:nvPr/>
        </p:nvSpPr>
        <p:spPr bwMode="auto">
          <a:xfrm>
            <a:off x="3602025" y="2407038"/>
            <a:ext cx="7590520" cy="480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00000"/>
              </a:lnSpc>
              <a:spcBef>
                <a:spcPct val="0"/>
              </a:spcBef>
            </a:pPr>
            <a:r>
              <a:rPr lang="en-US" altLang="zh-CN" sz="2000" dirty="0">
                <a:sym typeface="Arial" panose="020B0604020202090204" pitchFamily="34" charset="0"/>
              </a:rPr>
              <a:t>For an input image, it is a mature job to count the number of faces, but we don't want you to use other people's code to reproduce. We hope that you can use your knowledge to complete the migration of specific scenarios, so accuracy is our assessment indicator, but not the most important one. In this project, we only count the number of men (women) in the picture. Everyone starts from data annotation and always achieves the final result. This whole process will be considered as a more important thing</a:t>
            </a:r>
            <a:endParaRPr lang="en-US" altLang="zh-CN" sz="2000" dirty="0"/>
          </a:p>
          <a:p>
            <a:pPr marL="342900" indent="-342900" defTabSz="608965">
              <a:lnSpc>
                <a:spcPct val="100000"/>
              </a:lnSpc>
              <a:spcBef>
                <a:spcPct val="0"/>
              </a:spcBef>
            </a:pPr>
            <a:r>
              <a:rPr lang="en-US" altLang="zh-CN" sz="2000" dirty="0"/>
              <a:t>If you can count the number of men and women at the same time, you will get a more competitive score</a:t>
            </a:r>
            <a:endParaRPr lang="en-US" altLang="zh-CN" sz="2000" dirty="0"/>
          </a:p>
          <a:p>
            <a:pPr marL="342900" indent="-342900" defTabSz="608965">
              <a:lnSpc>
                <a:spcPct val="100000"/>
              </a:lnSpc>
              <a:spcBef>
                <a:spcPct val="0"/>
              </a:spcBef>
            </a:pPr>
            <a:r>
              <a:rPr lang="en-US" altLang="zh-CN" sz="2000" dirty="0">
                <a:sym typeface="Arial" panose="020B0604020202090204" pitchFamily="34" charset="0"/>
              </a:rPr>
              <a:t>The self-built dataset shall be finally submitted. The way of data annotation and its reasons are also part of the performance evaluation.</a:t>
            </a:r>
            <a:endParaRPr lang="en-US" altLang="zh-CN" sz="2000" dirty="0">
              <a:sym typeface="Arial" panose="020B0604020202090204" pitchFamily="34" charset="0"/>
            </a:endParaRPr>
          </a:p>
          <a:p>
            <a:pPr marL="342900" indent="-342900" defTabSz="608965">
              <a:lnSpc>
                <a:spcPct val="100000"/>
              </a:lnSpc>
              <a:spcBef>
                <a:spcPct val="0"/>
              </a:spcBef>
            </a:pPr>
            <a:r>
              <a:rPr lang="en-US" altLang="zh-CN" sz="2000" dirty="0">
                <a:sym typeface="Arial" panose="020B0604020202090204" pitchFamily="34" charset="0"/>
              </a:rPr>
              <a:t>Recommend using </a:t>
            </a:r>
            <a:r>
              <a:rPr lang="en-US" altLang="zh-CN" sz="2000" dirty="0" err="1">
                <a:sym typeface="Arial" panose="020B0604020202090204" pitchFamily="34" charset="0"/>
              </a:rPr>
              <a:t>pytorch</a:t>
            </a:r>
            <a:r>
              <a:rPr lang="zh-CN" altLang="en-US" sz="2000" dirty="0">
                <a:sym typeface="Arial" panose="020B0604020202090204" pitchFamily="34" charset="0"/>
              </a:rPr>
              <a:t>，</a:t>
            </a:r>
            <a:r>
              <a:rPr lang="en-US" altLang="zh-CN" sz="2000" dirty="0">
                <a:sym typeface="Arial" panose="020B0604020202090204" pitchFamily="34" charset="0"/>
              </a:rPr>
              <a:t>TensorFlow</a:t>
            </a:r>
            <a:endParaRPr lang="en-US" altLang="zh-CN" sz="2000" dirty="0">
              <a:sym typeface="Arial" panose="020B0604020202090204" pitchFamily="34" charset="0"/>
            </a:endParaRPr>
          </a:p>
          <a:p>
            <a:pPr marL="342900" indent="-342900" defTabSz="608965">
              <a:lnSpc>
                <a:spcPct val="150000"/>
              </a:lnSpc>
              <a:spcBef>
                <a:spcPct val="0"/>
              </a:spcBef>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选题六：探索图片通道数在对象识别中的作用（研究性）</a:t>
            </a:r>
            <a:endParaRPr lang="en-US" altLang="zh-CN" dirty="0"/>
          </a:p>
          <a:p>
            <a:r>
              <a:rPr kumimoji="1" lang="en-US" altLang="zh-CN" dirty="0">
                <a:solidFill>
                  <a:schemeClr val="bg1"/>
                </a:solidFill>
                <a:latin typeface="微软雅黑" pitchFamily="34" charset="-122"/>
                <a:ea typeface="微软雅黑" pitchFamily="34" charset="-122"/>
              </a:rPr>
              <a:t>Topic 6: the role of image channel number in object recognition </a:t>
            </a:r>
            <a:endParaRPr kumimoji="1" lang="en-US" altLang="zh-CN" dirty="0">
              <a:solidFill>
                <a:schemeClr val="bg1"/>
              </a:solidFill>
              <a:latin typeface="微软雅黑" pitchFamily="34" charset="-122"/>
              <a:ea typeface="微软雅黑" pitchFamily="34" charset="-122"/>
            </a:endParaRPr>
          </a:p>
          <a:p>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485284"/>
            <a:ext cx="738457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在对象识别任务中，输入图片有彩色图有灰度图（即：通道数不同），请从数学角度分析其各自的优劣，并提供实验证明？</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选题六</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855956" y="2181134"/>
            <a:ext cx="7590520" cy="41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该题目希望大家对深度学习本身进行探索，聚焦在网络输入层的图片通道数对结果的影响上。数学上的说明（猜想）与实验上的验证对于该题目是并重的。</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训练集中的猫，狗，人两类的图片每种数量均不作限制，也不对训练预训练模型的数据集规模做要求。也不对彩色图片，灰度图片的数量做限制。请同学们各自收集数据集中的猫，狗，人的图片数据需最终提交。其他训练数据不需提交。图片保存格式应为普通图片格式（</a:t>
            </a:r>
            <a:r>
              <a:rPr lang="en-US" altLang="zh-CN" sz="2000" dirty="0" err="1">
                <a:solidFill>
                  <a:prstClr val="black"/>
                </a:solidFill>
                <a:latin typeface="微软雅黑" pitchFamily="34" charset="-122"/>
                <a:ea typeface="微软雅黑" pitchFamily="34" charset="-122"/>
                <a:sym typeface="Arial" panose="020B0604020202090204" pitchFamily="34" charset="0"/>
              </a:rPr>
              <a:t>png,jpg</a:t>
            </a:r>
            <a:r>
              <a:rPr lang="zh-CN" altLang="en-US" sz="2000" dirty="0">
                <a:solidFill>
                  <a:prstClr val="black"/>
                </a:solidFill>
                <a:latin typeface="微软雅黑" pitchFamily="34" charset="-122"/>
                <a:ea typeface="微软雅黑" pitchFamily="34" charset="-122"/>
                <a:sym typeface="Arial" panose="020B0604020202090204" pitchFamily="34" charset="0"/>
              </a:rPr>
              <a:t>）。</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 </a:t>
            </a:r>
            <a:endParaRPr lang="zh-CN" altLang="en-US" sz="2000" dirty="0">
              <a:solidFill>
                <a:prstClr val="black"/>
              </a:solidFill>
            </a:endParaRPr>
          </a:p>
        </p:txBody>
      </p:sp>
      <p:sp>
        <p:nvSpPr>
          <p:cNvPr id="7173" name="Text Box 7"/>
          <p:cNvSpPr txBox="1">
            <a:spLocks noChangeArrowheads="1"/>
          </p:cNvSpPr>
          <p:nvPr/>
        </p:nvSpPr>
        <p:spPr bwMode="auto">
          <a:xfrm>
            <a:off x="3958930" y="1197961"/>
            <a:ext cx="7384573" cy="124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en-US" altLang="zh-CN" sz="1865" dirty="0">
                <a:solidFill>
                  <a:prstClr val="black"/>
                </a:solidFill>
                <a:latin typeface="微软雅黑" pitchFamily="34" charset="-122"/>
                <a:ea typeface="微软雅黑" pitchFamily="34" charset="-122"/>
                <a:sym typeface="Arial" panose="020B0604020202090204" pitchFamily="34" charset="0"/>
              </a:rPr>
              <a:t>In the task of object recognition, the input image has color image and gray-scale image (i.e. different number of channels). Please analyze their advantages and disadvantages from a mathematical point of view and provide experimental proof?</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6</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 </a:t>
            </a:r>
            <a:endParaRPr lang="zh-CN" altLang="en-US" sz="2000" dirty="0">
              <a:solidFill>
                <a:prstClr val="black"/>
              </a:solidFill>
            </a:endParaRPr>
          </a:p>
        </p:txBody>
      </p:sp>
      <p:sp>
        <p:nvSpPr>
          <p:cNvPr id="11" name="Text Box 7"/>
          <p:cNvSpPr txBox="1">
            <a:spLocks noChangeArrowheads="1"/>
          </p:cNvSpPr>
          <p:nvPr/>
        </p:nvSpPr>
        <p:spPr bwMode="auto">
          <a:xfrm>
            <a:off x="3855956" y="1615338"/>
            <a:ext cx="759052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50000"/>
              </a:lnSpc>
              <a:spcBef>
                <a:spcPct val="0"/>
              </a:spcBef>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50000"/>
              </a:lnSpc>
              <a:spcBef>
                <a:spcPct val="0"/>
              </a:spcBef>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We hope that you can explore the deep learning itself, focusing on the impact of the number of image channels in the network input layer on the results. The explanation (conjecture) in mathematics and the verification in experiment are equally important to the problem.</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There is no limit to the number of pictures of cat, dog and human in the training set, and there is no requirement for the data set size of the training pre training model. There is no limit to the number of color pictures and gray-scale pictures. Please collect the pictures of cats, dogs and people in the dataset and submit them finally. Other training data do not need to be submitted. The image saving format should be normal image format (PNG, JPG).</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Recommend using </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考核标准</a:t>
            </a:r>
            <a:endParaRPr lang="zh-CN" altLang="en-US" sz="2000" dirty="0">
              <a:solidFill>
                <a:prstClr val="black"/>
              </a:solidFill>
            </a:endParaRPr>
          </a:p>
        </p:txBody>
      </p:sp>
      <p:sp>
        <p:nvSpPr>
          <p:cNvPr id="7173" name="Text Box 7"/>
          <p:cNvSpPr txBox="1">
            <a:spLocks noChangeArrowheads="1"/>
          </p:cNvSpPr>
          <p:nvPr/>
        </p:nvSpPr>
        <p:spPr bwMode="auto">
          <a:xfrm>
            <a:off x="3835363" y="1319085"/>
            <a:ext cx="8150691" cy="221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zh-CN" altLang="en-US" dirty="0"/>
              <a:t>考核的首要指标是工程的完整情况，报告撰写的清晰情况。</a:t>
            </a:r>
            <a:endParaRPr lang="zh-CN" altLang="en-US" dirty="0"/>
          </a:p>
          <a:p>
            <a:pPr lvl="1"/>
            <a:r>
              <a:rPr lang="zh-CN" altLang="en-US" dirty="0"/>
              <a:t>考核的第二指标为对深度学习的探索态度，与探索过程中体现的数学逻辑</a:t>
            </a:r>
            <a:endParaRPr lang="zh-CN" altLang="en-US" dirty="0"/>
          </a:p>
          <a:p>
            <a:pPr lvl="1"/>
            <a:r>
              <a:rPr lang="zh-CN" altLang="en-US" dirty="0"/>
              <a:t>考核的第三指标为实验的科学性，结果分析的合理性，与自身理论的紧密性。</a:t>
            </a:r>
            <a:endParaRPr lang="zh-CN" altLang="en-US" dirty="0"/>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选题六</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10" y="3799358"/>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提交文件</a:t>
            </a:r>
            <a:endParaRPr lang="zh-CN" altLang="en-US" sz="2000" dirty="0">
              <a:solidFill>
                <a:prstClr val="black"/>
              </a:solidFill>
            </a:endParaRPr>
          </a:p>
        </p:txBody>
      </p:sp>
      <p:sp>
        <p:nvSpPr>
          <p:cNvPr id="11" name="Text Box 7"/>
          <p:cNvSpPr txBox="1">
            <a:spLocks noChangeArrowheads="1"/>
          </p:cNvSpPr>
          <p:nvPr/>
        </p:nvSpPr>
        <p:spPr bwMode="auto">
          <a:xfrm>
            <a:off x="3835363" y="3931881"/>
            <a:ext cx="7590520" cy="19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zh-CN" altLang="zh-CN" dirty="0"/>
              <a:t>大作业报告（</a:t>
            </a:r>
            <a:r>
              <a:rPr lang="en-US" altLang="zh-CN" dirty="0"/>
              <a:t>.doc/.pdf</a:t>
            </a:r>
            <a:r>
              <a:rPr lang="zh-CN" altLang="zh-CN" dirty="0"/>
              <a:t>）。包括但不限于代码运行指南，算法描述，文件组织结构，结果展示等</a:t>
            </a:r>
            <a:endParaRPr lang="zh-CN" altLang="zh-CN" dirty="0"/>
          </a:p>
          <a:p>
            <a:pPr lvl="1"/>
            <a:r>
              <a:rPr lang="zh-CN" altLang="zh-CN" dirty="0"/>
              <a:t>工程代码</a:t>
            </a:r>
            <a:endParaRPr lang="zh-CN" altLang="zh-CN" dirty="0"/>
          </a:p>
          <a:p>
            <a:pPr lvl="1"/>
            <a:r>
              <a:rPr lang="zh-CN" altLang="zh-CN" dirty="0"/>
              <a:t>数据集</a:t>
            </a:r>
            <a:endParaRPr lang="zh-CN" altLang="zh-CN" dirty="0"/>
          </a:p>
          <a:p>
            <a:pPr lvl="1"/>
            <a:r>
              <a:rPr lang="zh-CN" altLang="zh-CN" dirty="0"/>
              <a:t>上述文件打包压缩为（</a:t>
            </a:r>
            <a:r>
              <a:rPr lang="en-US" altLang="zh-CN" dirty="0"/>
              <a:t>.zip</a:t>
            </a:r>
            <a:r>
              <a:rPr lang="zh-CN" altLang="zh-CN" dirty="0"/>
              <a:t>）</a:t>
            </a:r>
            <a:endParaRPr lang="zh-CN"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Assessment criteria</a:t>
            </a:r>
            <a:endParaRPr lang="zh-CN" altLang="en-US" sz="2000" dirty="0">
              <a:solidFill>
                <a:prstClr val="black"/>
              </a:solidFill>
            </a:endParaRPr>
          </a:p>
        </p:txBody>
      </p:sp>
      <p:sp>
        <p:nvSpPr>
          <p:cNvPr id="7173" name="Text Box 7"/>
          <p:cNvSpPr txBox="1">
            <a:spLocks noChangeArrowheads="1"/>
          </p:cNvSpPr>
          <p:nvPr/>
        </p:nvSpPr>
        <p:spPr bwMode="auto">
          <a:xfrm>
            <a:off x="3835363" y="986685"/>
            <a:ext cx="8150691" cy="28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en-US" altLang="zh-CN" dirty="0"/>
              <a:t>The primary criteria of assessment is the completion of the project and the clearance of report writing.</a:t>
            </a:r>
            <a:endParaRPr lang="en-US" altLang="zh-CN" dirty="0"/>
          </a:p>
          <a:p>
            <a:pPr lvl="1"/>
            <a:r>
              <a:rPr lang="en-US" altLang="zh-CN" dirty="0"/>
              <a:t>The second criteria of assessment is the attitude of exploration to deep learning and the mathematical logic embodied in the process of exploration</a:t>
            </a:r>
            <a:endParaRPr lang="zh-CN" altLang="en-US" dirty="0"/>
          </a:p>
          <a:p>
            <a:pPr lvl="1"/>
            <a:r>
              <a:rPr lang="en-US" altLang="zh-CN" dirty="0"/>
              <a:t>The third index of assessment is the </a:t>
            </a:r>
            <a:r>
              <a:rPr lang="en-US" altLang="zh-CN" dirty="0" err="1"/>
              <a:t>scientificity</a:t>
            </a:r>
            <a:r>
              <a:rPr lang="en-US" altLang="zh-CN" dirty="0"/>
              <a:t> of experiment, the rationality of result analysis and the closeness of its own theory.</a:t>
            </a:r>
            <a:endParaRPr lang="en-US" altLang="zh-CN" dirty="0"/>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6</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10" y="3799358"/>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Deliverable</a:t>
            </a:r>
            <a:endParaRPr lang="zh-CN" altLang="en-US" sz="2000" dirty="0">
              <a:solidFill>
                <a:prstClr val="black"/>
              </a:solidFill>
            </a:endParaRPr>
          </a:p>
        </p:txBody>
      </p:sp>
      <p:sp>
        <p:nvSpPr>
          <p:cNvPr id="11" name="Text Box 7"/>
          <p:cNvSpPr txBox="1">
            <a:spLocks noChangeArrowheads="1"/>
          </p:cNvSpPr>
          <p:nvPr/>
        </p:nvSpPr>
        <p:spPr bwMode="auto">
          <a:xfrm>
            <a:off x="3835363" y="3765682"/>
            <a:ext cx="7590520" cy="227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en-US" altLang="zh-CN" dirty="0"/>
              <a:t>Report </a:t>
            </a:r>
            <a:r>
              <a:rPr lang="en-US" altLang="zh-CN" dirty="0" err="1"/>
              <a:t>fille</a:t>
            </a:r>
            <a:r>
              <a:rPr lang="zh-CN" altLang="zh-CN" dirty="0"/>
              <a:t>（</a:t>
            </a:r>
            <a:r>
              <a:rPr lang="en-US" altLang="zh-CN" dirty="0"/>
              <a:t>.doc/.pdf</a:t>
            </a:r>
            <a:r>
              <a:rPr lang="zh-CN" altLang="zh-CN" dirty="0"/>
              <a:t>）。</a:t>
            </a:r>
            <a:r>
              <a:rPr lang="en-US" altLang="zh-CN" dirty="0"/>
              <a:t>Including but not limited to code operation guide, algorithm description, file organization structure, result display, </a:t>
            </a:r>
            <a:r>
              <a:rPr lang="en-US" altLang="zh-CN" dirty="0" err="1"/>
              <a:t>etc</a:t>
            </a:r>
            <a:endParaRPr lang="en-US" altLang="zh-CN" dirty="0"/>
          </a:p>
          <a:p>
            <a:pPr lvl="1"/>
            <a:r>
              <a:rPr lang="en-US" altLang="zh-CN" dirty="0"/>
              <a:t>Code</a:t>
            </a:r>
            <a:endParaRPr lang="en-US" altLang="zh-CN" dirty="0"/>
          </a:p>
          <a:p>
            <a:pPr lvl="1"/>
            <a:r>
              <a:rPr lang="en-US" altLang="zh-CN" dirty="0"/>
              <a:t>dataset</a:t>
            </a:r>
            <a:endParaRPr lang="zh-CN" altLang="zh-CN" dirty="0"/>
          </a:p>
          <a:p>
            <a:pPr lvl="1"/>
            <a:r>
              <a:rPr lang="en-US" altLang="zh-CN" dirty="0"/>
              <a:t>Compress all file into</a:t>
            </a:r>
            <a:r>
              <a:rPr lang="zh-CN" altLang="zh-CN" dirty="0"/>
              <a:t>（</a:t>
            </a:r>
            <a:r>
              <a:rPr lang="en-US" altLang="zh-CN" dirty="0"/>
              <a:t>.zip</a:t>
            </a:r>
            <a:r>
              <a:rPr lang="zh-CN" altLang="zh-CN" dirty="0"/>
              <a:t>）</a:t>
            </a:r>
            <a:endParaRPr lang="zh-CN" altLang="zh-CN"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选题七：基于</a:t>
            </a:r>
            <a:r>
              <a:rPr kumimoji="1" lang="en-US" altLang="zh-CN" dirty="0">
                <a:solidFill>
                  <a:schemeClr val="bg1"/>
                </a:solidFill>
                <a:latin typeface="微软雅黑" pitchFamily="34" charset="-122"/>
                <a:ea typeface="微软雅黑" pitchFamily="34" charset="-122"/>
              </a:rPr>
              <a:t>MNIST</a:t>
            </a:r>
            <a:r>
              <a:rPr kumimoji="1" lang="zh-CN" altLang="en-US" dirty="0">
                <a:solidFill>
                  <a:schemeClr val="bg1"/>
                </a:solidFill>
                <a:latin typeface="微软雅黑" pitchFamily="34" charset="-122"/>
                <a:ea typeface="微软雅黑" pitchFamily="34" charset="-122"/>
              </a:rPr>
              <a:t>数据集的异常值检测</a:t>
            </a:r>
            <a:endParaRPr kumimoji="1" lang="en-US" altLang="zh-CN" dirty="0">
              <a:solidFill>
                <a:schemeClr val="bg1"/>
              </a:solidFill>
              <a:latin typeface="微软雅黑" pitchFamily="34" charset="-122"/>
              <a:ea typeface="微软雅黑" pitchFamily="34" charset="-122"/>
            </a:endParaRPr>
          </a:p>
          <a:p>
            <a:r>
              <a:rPr kumimoji="1" lang="en-US" altLang="zh-CN" dirty="0">
                <a:solidFill>
                  <a:schemeClr val="bg1"/>
                </a:solidFill>
                <a:latin typeface="微软雅黑" pitchFamily="34" charset="-122"/>
                <a:ea typeface="微软雅黑" pitchFamily="34" charset="-122"/>
              </a:rPr>
              <a:t>Topic 7</a:t>
            </a:r>
            <a:r>
              <a:rPr kumimoji="1" lang="zh-CN" altLang="en-US" dirty="0">
                <a:solidFill>
                  <a:schemeClr val="bg1"/>
                </a:solidFill>
                <a:latin typeface="微软雅黑" pitchFamily="34" charset="-122"/>
                <a:ea typeface="微软雅黑" pitchFamily="34" charset="-122"/>
              </a:rPr>
              <a:t>：</a:t>
            </a:r>
            <a:r>
              <a:rPr kumimoji="1" lang="en-US" altLang="zh-CN" dirty="0">
                <a:solidFill>
                  <a:schemeClr val="bg1"/>
                </a:solidFill>
                <a:latin typeface="微软雅黑" pitchFamily="34" charset="-122"/>
                <a:ea typeface="微软雅黑" pitchFamily="34" charset="-122"/>
              </a:rPr>
              <a:t>Outlier detection based on MNIST data set </a:t>
            </a:r>
            <a:endParaRPr kumimoji="1" lang="en-US" altLang="zh-CN" dirty="0">
              <a:solidFill>
                <a:schemeClr val="bg1"/>
              </a:solidFill>
              <a:latin typeface="微软雅黑" pitchFamily="34" charset="-122"/>
              <a:ea typeface="微软雅黑" pitchFamily="34" charset="-122"/>
            </a:endParaRPr>
          </a:p>
          <a:p>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选题一：基于小数据的对象识别</a:t>
            </a:r>
            <a:endParaRPr kumimoji="1" lang="en-US" altLang="zh-CN" dirty="0">
              <a:solidFill>
                <a:schemeClr val="bg1"/>
              </a:solidFill>
              <a:latin typeface="微软雅黑" pitchFamily="34" charset="-122"/>
              <a:ea typeface="微软雅黑" pitchFamily="34" charset="-122"/>
            </a:endParaRPr>
          </a:p>
          <a:p>
            <a:endParaRPr lang="en-US" altLang="zh-CN" dirty="0"/>
          </a:p>
          <a:p>
            <a:r>
              <a:rPr kumimoji="1" lang="en-US" altLang="zh-CN" dirty="0">
                <a:solidFill>
                  <a:schemeClr val="bg1"/>
                </a:solidFill>
                <a:latin typeface="微软雅黑" pitchFamily="34" charset="-122"/>
                <a:ea typeface="微软雅黑" pitchFamily="34" charset="-122"/>
              </a:rPr>
              <a:t>Topic 1: object recognition based on small dataset </a:t>
            </a:r>
            <a:endParaRPr kumimoji="1" lang="en-US" altLang="zh-CN" dirty="0">
              <a:solidFill>
                <a:schemeClr val="bg1"/>
              </a:solidFill>
              <a:latin typeface="微软雅黑" pitchFamily="34" charset="-122"/>
              <a:ea typeface="微软雅黑" pitchFamily="34" charset="-122"/>
            </a:endParaRPr>
          </a:p>
          <a:p>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969953" y="2014855"/>
            <a:ext cx="6069330" cy="4027170"/>
          </a:xfrm>
          <a:prstGeom prst="rect">
            <a:avLst/>
          </a:prstGeom>
        </p:spPr>
      </p:pic>
      <p:sp>
        <p:nvSpPr>
          <p:cNvPr id="9" name="文本框 5"/>
          <p:cNvSpPr txBox="1"/>
          <p:nvPr/>
        </p:nvSpPr>
        <p:spPr>
          <a:xfrm>
            <a:off x="474028" y="815975"/>
            <a:ext cx="10682605" cy="119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dirty="0"/>
              <a:t> MNIST数据集数字0-9训练集60000张，测试集10000张，28*28大小。设置其中某位数字为异常值，</a:t>
            </a:r>
            <a:endParaRPr lang="zh-CN" altLang="en-US" dirty="0"/>
          </a:p>
          <a:p>
            <a:pPr algn="l"/>
            <a:r>
              <a:rPr lang="zh-CN" altLang="en-US" dirty="0"/>
              <a:t>其他9位数字为正常值。例如当设置1为异常值时，0，2，3，4，5，6，7，8，9为正常值，</a:t>
            </a:r>
            <a:endParaRPr lang="zh-CN" altLang="en-US" dirty="0"/>
          </a:p>
          <a:p>
            <a:pPr algn="l"/>
            <a:r>
              <a:rPr lang="zh-CN" altLang="en-US" dirty="0"/>
              <a:t>训练集正样本为【0，2，3，4，5，6，7，8，9】 负样本为【1】</a:t>
            </a:r>
            <a:endParaRPr lang="zh-CN" altLang="en-US" dirty="0"/>
          </a:p>
          <a:p>
            <a:pPr algn="l"/>
            <a:r>
              <a:rPr lang="zh-CN" altLang="en-US" dirty="0"/>
              <a:t>测试集正样本为【0，2，3，4，5，6，7，8，9】 负样本为【1】</a:t>
            </a:r>
            <a:endParaRPr lang="zh-CN" altLang="en-US" dirty="0"/>
          </a:p>
        </p:txBody>
      </p:sp>
      <p:pic>
        <p:nvPicPr>
          <p:cNvPr id="10" name="图片 9"/>
          <p:cNvPicPr>
            <a:picLocks noChangeAspect="1"/>
          </p:cNvPicPr>
          <p:nvPr/>
        </p:nvPicPr>
        <p:blipFill>
          <a:blip r:embed="rId2"/>
          <a:stretch>
            <a:fillRect/>
          </a:stretch>
        </p:blipFill>
        <p:spPr>
          <a:xfrm>
            <a:off x="152718" y="2081530"/>
            <a:ext cx="5676265" cy="396049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969953" y="2293303"/>
            <a:ext cx="6069330" cy="4027170"/>
          </a:xfrm>
          <a:prstGeom prst="rect">
            <a:avLst/>
          </a:prstGeom>
        </p:spPr>
      </p:pic>
      <p:sp>
        <p:nvSpPr>
          <p:cNvPr id="9" name="文本框 5"/>
          <p:cNvSpPr txBox="1"/>
          <p:nvPr/>
        </p:nvSpPr>
        <p:spPr>
          <a:xfrm>
            <a:off x="474029" y="815975"/>
            <a:ext cx="11565254"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 </a:t>
            </a:r>
            <a:r>
              <a:rPr lang="en-US" altLang="zh-CN" dirty="0"/>
              <a:t>There are 60000 training sets, 10000 test sets and 28 * 28 size MNIST data sets. Set one digit as the abnormal value and the other nine digits as the normal value. For example, when 1 is set as abnormal value, 0, 2, 3, 4, 5, 6, 7, 8, 9 are normal values,</a:t>
            </a:r>
            <a:endParaRPr lang="en-US" altLang="zh-CN" dirty="0"/>
          </a:p>
          <a:p>
            <a:r>
              <a:rPr lang="en-US" altLang="zh-CN" dirty="0"/>
              <a:t>The positive sample of training set is [0, 2, 3, 4, 5, 6, 7, 8, 9] and the negative sample is [1]</a:t>
            </a:r>
            <a:endParaRPr lang="en-US" altLang="zh-CN" dirty="0"/>
          </a:p>
          <a:p>
            <a:r>
              <a:rPr lang="en-US" altLang="zh-CN" dirty="0"/>
              <a:t>The positive sample of the test set is [0, 2, 3, 4, 5, 6, 7, 8, 9] and the negative sample is [1]</a:t>
            </a:r>
            <a:endParaRPr lang="zh-CN" altLang="en-US" dirty="0"/>
          </a:p>
        </p:txBody>
      </p:sp>
      <p:pic>
        <p:nvPicPr>
          <p:cNvPr id="10" name="图片 9"/>
          <p:cNvPicPr>
            <a:picLocks noChangeAspect="1"/>
          </p:cNvPicPr>
          <p:nvPr/>
        </p:nvPicPr>
        <p:blipFill>
          <a:blip r:embed="rId2"/>
          <a:stretch>
            <a:fillRect/>
          </a:stretch>
        </p:blipFill>
        <p:spPr>
          <a:xfrm>
            <a:off x="152717" y="2293303"/>
            <a:ext cx="5676265" cy="396049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选题八：基于活体检测数据集的二分类问题</a:t>
            </a:r>
            <a:endParaRPr kumimoji="1" lang="en-US" altLang="zh-CN" dirty="0">
              <a:solidFill>
                <a:schemeClr val="bg1"/>
              </a:solidFill>
              <a:latin typeface="微软雅黑" pitchFamily="34" charset="-122"/>
              <a:ea typeface="微软雅黑" pitchFamily="34" charset="-122"/>
            </a:endParaRPr>
          </a:p>
          <a:p>
            <a:r>
              <a:rPr kumimoji="1" lang="en-US" altLang="zh-CN" dirty="0">
                <a:solidFill>
                  <a:schemeClr val="bg1"/>
                </a:solidFill>
                <a:latin typeface="微软雅黑" pitchFamily="34" charset="-122"/>
                <a:ea typeface="微软雅黑" pitchFamily="34" charset="-122"/>
              </a:rPr>
              <a:t>Topic 8: binary classification based on liveness detection dataset</a:t>
            </a:r>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3291" y="995817"/>
            <a:ext cx="9910445" cy="1198880"/>
          </a:xfrm>
          <a:prstGeom prst="rect">
            <a:avLst/>
          </a:prstGeom>
          <a:noFill/>
          <a:ln w="9525">
            <a:noFill/>
          </a:ln>
        </p:spPr>
        <p:txBody>
          <a:bodyPr wrap="square">
            <a:spAutoFit/>
          </a:bodyPr>
          <a:lstStyle/>
          <a:p>
            <a:pPr marL="0" algn="l">
              <a:buNone/>
            </a:pPr>
            <a:r>
              <a:rPr lang="zh-CN" altLang="en-US" sz="1800" b="0" dirty="0"/>
              <a:t>数据集中存在正负样本，正样本为视频前正常的人脸，负样本为视频前的假脸(打印的人脸), 通过传统方法或者深度学习方法进行二分类。</a:t>
            </a:r>
            <a:endParaRPr lang="zh-CN" altLang="en-US" sz="1800" b="0" dirty="0"/>
          </a:p>
          <a:p>
            <a:pPr marL="0" algn="l">
              <a:buNone/>
            </a:pPr>
            <a:r>
              <a:rPr lang="zh-CN" altLang="en-US" sz="1800" b="0" dirty="0"/>
              <a:t>训练集正样本为 10个正常脸视频 负样本为10个假脸视频</a:t>
            </a:r>
            <a:endParaRPr lang="zh-CN" altLang="en-US" sz="1800" b="0" dirty="0"/>
          </a:p>
          <a:p>
            <a:pPr marL="0" algn="l">
              <a:buNone/>
            </a:pPr>
            <a:r>
              <a:rPr lang="zh-CN" altLang="en-US" sz="1800" b="0" dirty="0"/>
              <a:t>测试集正样本为 10个正常脸视频 负样本为10个假脸视频</a:t>
            </a:r>
            <a:endParaRPr lang="zh-CN" altLang="en-US" dirty="0"/>
          </a:p>
        </p:txBody>
      </p:sp>
      <p:pic>
        <p:nvPicPr>
          <p:cNvPr id="5" name="图片 4"/>
          <p:cNvPicPr>
            <a:picLocks noChangeAspect="1"/>
          </p:cNvPicPr>
          <p:nvPr/>
        </p:nvPicPr>
        <p:blipFill>
          <a:blip r:embed="rId1"/>
          <a:stretch>
            <a:fillRect/>
          </a:stretch>
        </p:blipFill>
        <p:spPr>
          <a:xfrm>
            <a:off x="1173291" y="2763022"/>
            <a:ext cx="6108065" cy="3226435"/>
          </a:xfrm>
          <a:prstGeom prst="rect">
            <a:avLst/>
          </a:prstGeom>
          <a:noFill/>
          <a:ln w="9525">
            <a:noFill/>
          </a:ln>
        </p:spPr>
      </p:pic>
      <p:sp>
        <p:nvSpPr>
          <p:cNvPr id="6" name="文本框 5"/>
          <p:cNvSpPr txBox="1"/>
          <p:nvPr/>
        </p:nvSpPr>
        <p:spPr>
          <a:xfrm>
            <a:off x="8221156" y="2938917"/>
            <a:ext cx="1783080" cy="922020"/>
          </a:xfrm>
          <a:prstGeom prst="rect">
            <a:avLst/>
          </a:prstGeom>
          <a:noFill/>
        </p:spPr>
        <p:txBody>
          <a:bodyPr wrap="none" rtlCol="0">
            <a:spAutoFit/>
          </a:bodyPr>
          <a:lstStyle/>
          <a:p>
            <a:pPr algn="l"/>
            <a:r>
              <a:rPr lang="zh-CN" altLang="en-US"/>
              <a:t>ffmpeg 提取帧</a:t>
            </a:r>
            <a:endParaRPr lang="zh-CN" altLang="en-US"/>
          </a:p>
          <a:p>
            <a:pPr algn="l"/>
            <a:endParaRPr lang="zh-CN" altLang="en-US"/>
          </a:p>
          <a:p>
            <a:pPr algn="l"/>
            <a:r>
              <a:rPr lang="zh-CN" altLang="en-US"/>
              <a:t>有监督或无监督</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3291" y="995817"/>
            <a:ext cx="9910445" cy="1477328"/>
          </a:xfrm>
          <a:prstGeom prst="rect">
            <a:avLst/>
          </a:prstGeom>
          <a:noFill/>
          <a:ln w="9525">
            <a:noFill/>
          </a:ln>
        </p:spPr>
        <p:txBody>
          <a:bodyPr wrap="square">
            <a:spAutoFit/>
          </a:bodyPr>
          <a:lstStyle/>
          <a:p>
            <a:r>
              <a:rPr lang="en-US" altLang="zh-CN" dirty="0"/>
              <a:t>There are positive and negative samples in the data set, positive samples are normal faces before the video, negative samples are fake faces before the video (printed faces), which are classified by traditional methods or deep learning methods. </a:t>
            </a:r>
            <a:endParaRPr lang="en-US" altLang="zh-CN" dirty="0"/>
          </a:p>
          <a:p>
            <a:r>
              <a:rPr lang="en-US" altLang="zh-CN" dirty="0"/>
              <a:t>Positive samples of training set are 10 normal face videos, negative samples are 10 fake face videos</a:t>
            </a:r>
            <a:endParaRPr lang="en-US" altLang="zh-CN" dirty="0"/>
          </a:p>
          <a:p>
            <a:r>
              <a:rPr lang="en-US" altLang="zh-CN" dirty="0"/>
              <a:t>Positive samples of test set are 10 normal face videos, negative samples are 10 fake face videos </a:t>
            </a:r>
            <a:endParaRPr lang="en-US" altLang="zh-CN" dirty="0">
              <a:effectLst/>
            </a:endParaRPr>
          </a:p>
        </p:txBody>
      </p:sp>
      <p:pic>
        <p:nvPicPr>
          <p:cNvPr id="5" name="图片 4"/>
          <p:cNvPicPr>
            <a:picLocks noChangeAspect="1"/>
          </p:cNvPicPr>
          <p:nvPr/>
        </p:nvPicPr>
        <p:blipFill>
          <a:blip r:embed="rId1"/>
          <a:stretch>
            <a:fillRect/>
          </a:stretch>
        </p:blipFill>
        <p:spPr>
          <a:xfrm>
            <a:off x="1173291" y="2763022"/>
            <a:ext cx="6108065" cy="3226435"/>
          </a:xfrm>
          <a:prstGeom prst="rect">
            <a:avLst/>
          </a:prstGeom>
          <a:noFill/>
          <a:ln w="9525">
            <a:noFill/>
          </a:ln>
        </p:spPr>
      </p:pic>
      <p:sp>
        <p:nvSpPr>
          <p:cNvPr id="6" name="文本框 5"/>
          <p:cNvSpPr txBox="1"/>
          <p:nvPr/>
        </p:nvSpPr>
        <p:spPr>
          <a:xfrm>
            <a:off x="8221156" y="2938917"/>
            <a:ext cx="2911374" cy="923330"/>
          </a:xfrm>
          <a:prstGeom prst="rect">
            <a:avLst/>
          </a:prstGeom>
          <a:noFill/>
        </p:spPr>
        <p:txBody>
          <a:bodyPr wrap="none" rtlCol="0">
            <a:spAutoFit/>
          </a:bodyPr>
          <a:lstStyle/>
          <a:p>
            <a:r>
              <a:rPr lang="zh-CN" altLang="en-US" dirty="0"/>
              <a:t>ffmpeg </a:t>
            </a:r>
            <a:r>
              <a:rPr lang="en-US" altLang="zh-CN" dirty="0"/>
              <a:t>Extraction frame</a:t>
            </a:r>
            <a:endParaRPr lang="zh-CN" altLang="en-US" dirty="0"/>
          </a:p>
          <a:p>
            <a:pPr algn="l"/>
            <a:endParaRPr lang="zh-CN" altLang="en-US" dirty="0"/>
          </a:p>
          <a:p>
            <a:pPr algn="l"/>
            <a:r>
              <a:rPr lang="en-US" altLang="zh-CN" dirty="0"/>
              <a:t>Supervised </a:t>
            </a:r>
            <a:r>
              <a:rPr lang="en-US" altLang="zh-CN"/>
              <a:t>or unsupervised</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02.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
            <a:ext cx="12313920" cy="6932737"/>
          </a:xfrm>
          <a:prstGeom prst="rect">
            <a:avLst/>
          </a:prstGeom>
        </p:spPr>
      </p:pic>
      <p:sp>
        <p:nvSpPr>
          <p:cNvPr id="9" name="标题 1"/>
          <p:cNvSpPr txBox="1"/>
          <p:nvPr/>
        </p:nvSpPr>
        <p:spPr>
          <a:xfrm>
            <a:off x="914400" y="2617260"/>
            <a:ext cx="10363200" cy="1470025"/>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608965"/>
            <a:r>
              <a:rPr kumimoji="1" lang="en-US" altLang="zh-CN" sz="8000" b="1" dirty="0">
                <a:solidFill>
                  <a:prstClr val="white"/>
                </a:solidFill>
                <a:latin typeface="微软雅黑" pitchFamily="34" charset="-122"/>
                <a:ea typeface="微软雅黑" pitchFamily="34" charset="-122"/>
                <a:cs typeface="Source Han Sans CN Bold Bold"/>
              </a:rPr>
              <a:t>THANKS</a:t>
            </a:r>
            <a:endParaRPr kumimoji="1" lang="zh-CN" altLang="en-US" sz="8000" b="1" dirty="0">
              <a:solidFill>
                <a:prstClr val="white"/>
              </a:solidFill>
              <a:latin typeface="微软雅黑" pitchFamily="34" charset="-122"/>
              <a:ea typeface="微软雅黑" pitchFamily="34" charset="-122"/>
              <a:cs typeface="Source Han Sans CN Bol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485284"/>
            <a:ext cx="738457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利用深度学习技术，在小量数据集上完成猫，狗，人三分类任务的训练和测试</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选题一</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880669" y="2596633"/>
            <a:ext cx="775939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训练集中的猫，狗，人三类的图片每种不能超过</a:t>
            </a:r>
            <a:r>
              <a:rPr lang="en-US" altLang="zh-CN" sz="2000" dirty="0">
                <a:solidFill>
                  <a:prstClr val="black"/>
                </a:solidFill>
                <a:latin typeface="微软雅黑" pitchFamily="34" charset="-122"/>
                <a:ea typeface="微软雅黑" pitchFamily="34" charset="-122"/>
                <a:sym typeface="Arial" panose="020B0604020202090204" pitchFamily="34" charset="0"/>
              </a:rPr>
              <a:t>150</a:t>
            </a:r>
            <a:r>
              <a:rPr lang="zh-CN" altLang="en-US" sz="2000" dirty="0">
                <a:solidFill>
                  <a:prstClr val="black"/>
                </a:solidFill>
                <a:latin typeface="微软雅黑" pitchFamily="34" charset="-122"/>
                <a:ea typeface="微软雅黑" pitchFamily="34" charset="-122"/>
                <a:sym typeface="Arial" panose="020B0604020202090204" pitchFamily="34" charset="0"/>
              </a:rPr>
              <a:t>张。</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0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	</a:t>
            </a:r>
            <a:r>
              <a:rPr lang="zh-CN" altLang="en-US" sz="2000" dirty="0">
                <a:solidFill>
                  <a:prstClr val="black"/>
                </a:solidFill>
                <a:latin typeface="微软雅黑" pitchFamily="34" charset="-122"/>
                <a:ea typeface="微软雅黑" pitchFamily="34" charset="-122"/>
                <a:sym typeface="Arial" panose="020B0604020202090204" pitchFamily="34" charset="0"/>
              </a:rPr>
              <a:t>但不对训练预训练模型的数据集规模做要求。</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00000"/>
              </a:lnSpc>
              <a:spcBef>
                <a:spcPct val="0"/>
              </a:spcBef>
              <a:buNone/>
            </a:pPr>
            <a:r>
              <a:rPr lang="en-US" altLang="zh-CN" sz="2000" dirty="0">
                <a:solidFill>
                  <a:prstClr val="black"/>
                </a:solidFill>
                <a:latin typeface="微软雅黑" pitchFamily="34" charset="-122"/>
                <a:ea typeface="微软雅黑" pitchFamily="34" charset="-122"/>
                <a:sym typeface="Arial" panose="020B0604020202090204" pitchFamily="34" charset="0"/>
              </a:rPr>
              <a:t>	</a:t>
            </a:r>
            <a:r>
              <a:rPr lang="zh-CN" altLang="en-US" sz="2000" dirty="0">
                <a:solidFill>
                  <a:prstClr val="black"/>
                </a:solidFill>
                <a:latin typeface="微软雅黑" pitchFamily="34" charset="-122"/>
                <a:ea typeface="微软雅黑" pitchFamily="34" charset="-122"/>
                <a:sym typeface="Arial" panose="020B0604020202090204" pitchFamily="34" charset="0"/>
              </a:rPr>
              <a:t>最终的测试仅对猫，狗，人的三分类效果进行测试。</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00000"/>
              </a:lnSpc>
              <a:spcBef>
                <a:spcPct val="0"/>
              </a:spcBef>
              <a:buNone/>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由一张图片旋转，镜像，平移得到的图片视为多张而非视为一张</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defTabSz="608965">
              <a:lnSpc>
                <a:spcPct val="100000"/>
              </a:lnSpc>
              <a:spcBef>
                <a:spcPct val="0"/>
              </a:spcBef>
              <a:buNone/>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图片保存格式应为普通图片格式（</a:t>
            </a:r>
            <a:r>
              <a:rPr lang="en-US" altLang="zh-CN" sz="2000" dirty="0" err="1">
                <a:solidFill>
                  <a:prstClr val="black"/>
                </a:solidFill>
                <a:latin typeface="微软雅黑" pitchFamily="34" charset="-122"/>
                <a:ea typeface="微软雅黑" pitchFamily="34" charset="-122"/>
                <a:sym typeface="Arial" panose="020B0604020202090204" pitchFamily="34" charset="0"/>
              </a:rPr>
              <a:t>png,jpg</a:t>
            </a:r>
            <a:r>
              <a:rPr lang="zh-CN" altLang="en-US" sz="2000" dirty="0">
                <a:solidFill>
                  <a:prstClr val="black"/>
                </a:solidFill>
                <a:latin typeface="微软雅黑" pitchFamily="34" charset="-122"/>
                <a:ea typeface="微软雅黑" pitchFamily="34" charset="-122"/>
                <a:sym typeface="Arial" panose="020B0604020202090204" pitchFamily="34" charset="0"/>
              </a:rPr>
              <a:t>），每张图片为</a:t>
            </a:r>
            <a:r>
              <a:rPr lang="en-US" altLang="zh-CN" sz="2000" dirty="0">
                <a:solidFill>
                  <a:prstClr val="black"/>
                </a:solidFill>
                <a:latin typeface="微软雅黑" pitchFamily="34" charset="-122"/>
                <a:ea typeface="微软雅黑" pitchFamily="34" charset="-122"/>
                <a:sym typeface="Arial" panose="020B0604020202090204" pitchFamily="34" charset="0"/>
              </a:rPr>
              <a:t>80×80</a:t>
            </a:r>
            <a:r>
              <a:rPr lang="zh-CN" altLang="en-US" sz="2000" dirty="0">
                <a:solidFill>
                  <a:prstClr val="black"/>
                </a:solidFill>
                <a:latin typeface="微软雅黑" pitchFamily="34" charset="-122"/>
                <a:ea typeface="微软雅黑" pitchFamily="34" charset="-122"/>
                <a:sym typeface="Arial" panose="020B0604020202090204" pitchFamily="34" charset="0"/>
              </a:rPr>
              <a:t>的灰度图</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brief</a:t>
            </a:r>
            <a:endParaRPr lang="zh-CN" altLang="en-US" sz="2000" dirty="0">
              <a:solidFill>
                <a:prstClr val="black"/>
              </a:solidFill>
            </a:endParaRPr>
          </a:p>
        </p:txBody>
      </p:sp>
      <p:sp>
        <p:nvSpPr>
          <p:cNvPr id="7173" name="Text Box 7"/>
          <p:cNvSpPr txBox="1">
            <a:spLocks noChangeArrowheads="1"/>
          </p:cNvSpPr>
          <p:nvPr/>
        </p:nvSpPr>
        <p:spPr bwMode="auto">
          <a:xfrm>
            <a:off x="3958930" y="1495606"/>
            <a:ext cx="73845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buNone/>
            </a:pPr>
            <a:r>
              <a:rPr lang="en-US" altLang="zh-CN" sz="2000" dirty="0"/>
              <a:t>Training and testing of cat, dog and human classification tasks on a small amount of dataset by using deep learning technology </a:t>
            </a:r>
            <a:endParaRPr lang="en-US" altLang="zh-CN" sz="2000" dirty="0">
              <a:effectLst/>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1</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content</a:t>
            </a:r>
            <a:endParaRPr lang="zh-CN" altLang="en-US" sz="2000" dirty="0">
              <a:solidFill>
                <a:prstClr val="black"/>
              </a:solidFill>
            </a:endParaRPr>
          </a:p>
        </p:txBody>
      </p:sp>
      <p:sp>
        <p:nvSpPr>
          <p:cNvPr id="11" name="Text Box 7"/>
          <p:cNvSpPr txBox="1">
            <a:spLocks noChangeArrowheads="1"/>
          </p:cNvSpPr>
          <p:nvPr/>
        </p:nvSpPr>
        <p:spPr bwMode="auto">
          <a:xfrm>
            <a:off x="3880669" y="2596633"/>
            <a:ext cx="775939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No more than 150 pictures of cat, dog and human in the training center. But there is no requirement for the data set size of training pre training model. The final test only tests the effect of cat, dog and human.</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Rotate, mirror and translate one image to get multiple images instead of one</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rPr>
              <a:t>The image saving format shall be normal image format (PNG, JPG), and each image shall be 80 × 80 gray-scale image </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en-US" altLang="zh-CN" sz="2000" dirty="0">
                <a:solidFill>
                  <a:prstClr val="black"/>
                </a:solidFill>
                <a:latin typeface="微软雅黑" pitchFamily="34" charset="-122"/>
                <a:ea typeface="微软雅黑" pitchFamily="34" charset="-122"/>
                <a:sym typeface="Arial" panose="020B0604020202090204" pitchFamily="34" charset="0"/>
              </a:rPr>
              <a:t>Recommend using </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考核标准</a:t>
            </a:r>
            <a:endParaRPr lang="zh-CN" altLang="en-US" sz="2000" dirty="0">
              <a:solidFill>
                <a:prstClr val="black"/>
              </a:solidFill>
            </a:endParaRPr>
          </a:p>
        </p:txBody>
      </p:sp>
      <p:sp>
        <p:nvSpPr>
          <p:cNvPr id="7173" name="Text Box 7"/>
          <p:cNvSpPr txBox="1">
            <a:spLocks noChangeArrowheads="1"/>
          </p:cNvSpPr>
          <p:nvPr/>
        </p:nvSpPr>
        <p:spPr bwMode="auto">
          <a:xfrm>
            <a:off x="3835363" y="1287025"/>
            <a:ext cx="8150691" cy="227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0" lvl="1" indent="0">
              <a:buNone/>
            </a:pPr>
            <a:r>
              <a:rPr lang="zh-CN" altLang="zh-CN" dirty="0"/>
              <a:t>本项目不以最终的三分类结果好坏作为唯一标准，具体见下</a:t>
            </a:r>
            <a:endParaRPr lang="en-US" altLang="zh-CN" dirty="0"/>
          </a:p>
          <a:p>
            <a:pPr lvl="1"/>
            <a:r>
              <a:rPr lang="zh-CN" altLang="zh-CN" dirty="0"/>
              <a:t>考核的首要指标是工程的完整情况，报告撰写的清晰情况。</a:t>
            </a:r>
            <a:endParaRPr lang="zh-CN" altLang="zh-CN" dirty="0"/>
          </a:p>
          <a:p>
            <a:pPr lvl="1"/>
            <a:r>
              <a:rPr lang="zh-CN" altLang="zh-CN" dirty="0"/>
              <a:t>考核的第二指标为算法的创新情况，自己是否进行思考是比测试结果更重要的！</a:t>
            </a:r>
            <a:endParaRPr lang="en-US" altLang="zh-CN" dirty="0"/>
          </a:p>
          <a:p>
            <a:pPr lvl="1"/>
            <a:r>
              <a:rPr lang="zh-CN" altLang="zh-CN" dirty="0"/>
              <a:t>考核的第三指标为测试结果</a:t>
            </a:r>
            <a:endParaRPr lang="zh-CN" altLang="en-US" sz="5400"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选题一</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10" y="3799358"/>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提交文件</a:t>
            </a:r>
            <a:endParaRPr lang="zh-CN" altLang="en-US" sz="2000" dirty="0">
              <a:solidFill>
                <a:prstClr val="black"/>
              </a:solidFill>
            </a:endParaRPr>
          </a:p>
        </p:txBody>
      </p:sp>
      <p:sp>
        <p:nvSpPr>
          <p:cNvPr id="11" name="Text Box 7"/>
          <p:cNvSpPr txBox="1">
            <a:spLocks noChangeArrowheads="1"/>
          </p:cNvSpPr>
          <p:nvPr/>
        </p:nvSpPr>
        <p:spPr bwMode="auto">
          <a:xfrm>
            <a:off x="3835363" y="3931881"/>
            <a:ext cx="7590520" cy="19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zh-CN" altLang="zh-CN" dirty="0"/>
              <a:t>大作业报告（</a:t>
            </a:r>
            <a:r>
              <a:rPr lang="en-US" altLang="zh-CN" dirty="0"/>
              <a:t>.doc/.pdf</a:t>
            </a:r>
            <a:r>
              <a:rPr lang="zh-CN" altLang="zh-CN" dirty="0"/>
              <a:t>）。包括但不限于代码运行指南，算法描述，文件组织结构，结果展示等</a:t>
            </a:r>
            <a:endParaRPr lang="zh-CN" altLang="zh-CN" dirty="0"/>
          </a:p>
          <a:p>
            <a:pPr lvl="1"/>
            <a:r>
              <a:rPr lang="zh-CN" altLang="zh-CN" dirty="0"/>
              <a:t>工程代码</a:t>
            </a:r>
            <a:endParaRPr lang="zh-CN" altLang="zh-CN" dirty="0"/>
          </a:p>
          <a:p>
            <a:pPr lvl="1"/>
            <a:r>
              <a:rPr lang="zh-CN" altLang="zh-CN" dirty="0"/>
              <a:t>数据集</a:t>
            </a:r>
            <a:endParaRPr lang="zh-CN" altLang="zh-CN" dirty="0"/>
          </a:p>
          <a:p>
            <a:pPr lvl="1"/>
            <a:r>
              <a:rPr lang="zh-CN" altLang="zh-CN" dirty="0"/>
              <a:t>上述文件打包压缩为（</a:t>
            </a:r>
            <a:r>
              <a:rPr lang="en-US" altLang="zh-CN" dirty="0"/>
              <a:t>.zip</a:t>
            </a:r>
            <a:r>
              <a:rPr lang="zh-CN" altLang="zh-CN" dirty="0"/>
              <a:t>）</a:t>
            </a:r>
            <a:endParaRPr lang="zh-CN" altLang="zh-C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Assessment criteria</a:t>
            </a:r>
            <a:endParaRPr lang="zh-CN" altLang="en-US" sz="2000" dirty="0">
              <a:solidFill>
                <a:prstClr val="black"/>
              </a:solidFill>
            </a:endParaRPr>
          </a:p>
        </p:txBody>
      </p:sp>
      <p:sp>
        <p:nvSpPr>
          <p:cNvPr id="7173" name="Text Box 7"/>
          <p:cNvSpPr txBox="1">
            <a:spLocks noChangeArrowheads="1"/>
          </p:cNvSpPr>
          <p:nvPr/>
        </p:nvSpPr>
        <p:spPr bwMode="auto">
          <a:xfrm>
            <a:off x="3835363" y="1120826"/>
            <a:ext cx="8150691" cy="261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0" lvl="1" indent="0">
              <a:buNone/>
            </a:pPr>
            <a:r>
              <a:rPr lang="en-US" altLang="zh-CN" dirty="0"/>
              <a:t>This project does not take the final three classification results as the only standard. See the following for details</a:t>
            </a:r>
            <a:r>
              <a:rPr lang="zh-CN" altLang="en-US" dirty="0"/>
              <a:t>：</a:t>
            </a:r>
            <a:endParaRPr lang="en-US" altLang="zh-CN" dirty="0"/>
          </a:p>
          <a:p>
            <a:pPr lvl="1"/>
            <a:r>
              <a:rPr lang="en-US" altLang="zh-CN" dirty="0"/>
              <a:t>	The primary criteria of assessment is the completion of the project and the clearance of report writing.</a:t>
            </a:r>
            <a:endParaRPr lang="en-US" altLang="zh-CN" dirty="0"/>
          </a:p>
          <a:p>
            <a:pPr lvl="1"/>
            <a:r>
              <a:rPr lang="en-US" altLang="zh-CN" dirty="0"/>
              <a:t>	The second criteria of evaluation is the innovation of algorithm. Self-thinking is more important than test result!</a:t>
            </a:r>
            <a:endParaRPr lang="en-US" altLang="zh-CN" dirty="0"/>
          </a:p>
          <a:p>
            <a:pPr lvl="1"/>
            <a:r>
              <a:rPr lang="en-US" altLang="zh-CN" dirty="0"/>
              <a:t>	The third criteria of assessment is the test result</a:t>
            </a:r>
            <a:endParaRPr lang="zh-CN" altLang="en-US" dirty="0">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en-US" altLang="zh-CN" sz="4000" b="1" dirty="0">
                <a:solidFill>
                  <a:srgbClr val="1567B8"/>
                </a:solidFill>
                <a:latin typeface="微软雅黑" pitchFamily="34" charset="-122"/>
                <a:ea typeface="微软雅黑" pitchFamily="34" charset="-122"/>
              </a:rPr>
              <a:t>Topic 1</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10" y="3799358"/>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en-US" altLang="zh-CN" sz="2400" dirty="0">
                <a:solidFill>
                  <a:prstClr val="white"/>
                </a:solidFill>
                <a:ea typeface="微软雅黑" pitchFamily="34" charset="-122"/>
                <a:sym typeface="Arial" panose="020B0604020202090204" pitchFamily="34" charset="0"/>
              </a:rPr>
              <a:t>Deliverable </a:t>
            </a:r>
            <a:endParaRPr lang="zh-CN" altLang="en-US" sz="2000" dirty="0">
              <a:solidFill>
                <a:prstClr val="black"/>
              </a:solidFill>
            </a:endParaRPr>
          </a:p>
        </p:txBody>
      </p:sp>
      <p:sp>
        <p:nvSpPr>
          <p:cNvPr id="11" name="Text Box 7"/>
          <p:cNvSpPr txBox="1">
            <a:spLocks noChangeArrowheads="1"/>
          </p:cNvSpPr>
          <p:nvPr/>
        </p:nvSpPr>
        <p:spPr bwMode="auto">
          <a:xfrm>
            <a:off x="3835363" y="3765682"/>
            <a:ext cx="7590520" cy="227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lvl="1"/>
            <a:r>
              <a:rPr lang="en-US" altLang="zh-CN" dirty="0"/>
              <a:t>Report </a:t>
            </a:r>
            <a:r>
              <a:rPr lang="en-US" altLang="zh-CN" dirty="0" err="1"/>
              <a:t>fille</a:t>
            </a:r>
            <a:r>
              <a:rPr lang="zh-CN" altLang="zh-CN" dirty="0"/>
              <a:t>（</a:t>
            </a:r>
            <a:r>
              <a:rPr lang="en-US" altLang="zh-CN" dirty="0"/>
              <a:t>.doc/.pdf</a:t>
            </a:r>
            <a:r>
              <a:rPr lang="zh-CN" altLang="zh-CN" dirty="0"/>
              <a:t>）。</a:t>
            </a:r>
            <a:r>
              <a:rPr lang="en-US" altLang="zh-CN" dirty="0"/>
              <a:t>Including but not limited to code operation guide, algorithm description, file organization structure, result display, </a:t>
            </a:r>
            <a:r>
              <a:rPr lang="en-US" altLang="zh-CN" dirty="0" err="1"/>
              <a:t>etc</a:t>
            </a:r>
            <a:endParaRPr lang="en-US" altLang="zh-CN" dirty="0"/>
          </a:p>
          <a:p>
            <a:pPr lvl="1"/>
            <a:r>
              <a:rPr lang="en-US" altLang="zh-CN" dirty="0"/>
              <a:t>Code</a:t>
            </a:r>
            <a:endParaRPr lang="en-US" altLang="zh-CN" dirty="0"/>
          </a:p>
          <a:p>
            <a:pPr lvl="1"/>
            <a:r>
              <a:rPr lang="en-US" altLang="zh-CN" dirty="0"/>
              <a:t>dataset</a:t>
            </a:r>
            <a:endParaRPr lang="zh-CN" altLang="zh-CN" dirty="0"/>
          </a:p>
          <a:p>
            <a:pPr lvl="1"/>
            <a:r>
              <a:rPr lang="en-US" altLang="zh-CN" dirty="0"/>
              <a:t>Compress all file into</a:t>
            </a:r>
            <a:r>
              <a:rPr lang="zh-CN" altLang="zh-CN" dirty="0"/>
              <a:t>（</a:t>
            </a:r>
            <a:r>
              <a:rPr lang="en-US" altLang="zh-CN" dirty="0"/>
              <a:t>.zip</a:t>
            </a:r>
            <a:r>
              <a:rPr lang="zh-CN" altLang="zh-CN" dirty="0"/>
              <a:t>）</a:t>
            </a:r>
            <a:endParaRPr lang="zh-CN" altLang="zh-CN"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0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353"/>
            <a:ext cx="12313920" cy="6932737"/>
          </a:xfrm>
          <a:prstGeom prst="rect">
            <a:avLst/>
          </a:prstGeom>
        </p:spPr>
      </p:pic>
      <p:sp>
        <p:nvSpPr>
          <p:cNvPr id="8" name="标题 1"/>
          <p:cNvSpPr txBox="1"/>
          <p:nvPr/>
        </p:nvSpPr>
        <p:spPr>
          <a:xfrm>
            <a:off x="220615" y="2330096"/>
            <a:ext cx="11971385" cy="114081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dirty="0">
                <a:solidFill>
                  <a:schemeClr val="bg1"/>
                </a:solidFill>
                <a:latin typeface="微软雅黑" pitchFamily="34" charset="-122"/>
                <a:ea typeface="微软雅黑" pitchFamily="34" charset="-122"/>
              </a:rPr>
              <a:t>选题二：数据分布不均匀的对象识别</a:t>
            </a:r>
            <a:endParaRPr kumimoji="1" lang="en-US" altLang="zh-CN" dirty="0">
              <a:solidFill>
                <a:schemeClr val="bg1"/>
              </a:solidFill>
              <a:latin typeface="微软雅黑" pitchFamily="34" charset="-122"/>
              <a:ea typeface="微软雅黑" pitchFamily="34" charset="-122"/>
            </a:endParaRPr>
          </a:p>
          <a:p>
            <a:r>
              <a:rPr kumimoji="1" lang="en-US" altLang="zh-CN" dirty="0">
                <a:solidFill>
                  <a:schemeClr val="bg1"/>
                </a:solidFill>
                <a:latin typeface="微软雅黑" pitchFamily="34" charset="-122"/>
                <a:ea typeface="微软雅黑" pitchFamily="34" charset="-122"/>
              </a:rPr>
              <a:t>Topic 2: object recognition with uneven dataset</a:t>
            </a:r>
            <a:endParaRPr kumimoji="1" lang="zh-CN" altLang="en-US" dirty="0">
              <a:solidFill>
                <a:schemeClr val="bg1"/>
              </a:solidFill>
              <a:latin typeface="微软雅黑" pitchFamily="34" charset="-122"/>
              <a:ea typeface="微软雅黑"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11 Rectángulo"/>
          <p:cNvSpPr>
            <a:spLocks noChangeArrowheads="1"/>
          </p:cNvSpPr>
          <p:nvPr/>
        </p:nvSpPr>
        <p:spPr bwMode="auto">
          <a:xfrm>
            <a:off x="668610" y="1485284"/>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题目简介</a:t>
            </a:r>
            <a:endParaRPr lang="zh-CN" altLang="en-US" sz="2000" dirty="0">
              <a:solidFill>
                <a:prstClr val="black"/>
              </a:solidFill>
            </a:endParaRPr>
          </a:p>
        </p:txBody>
      </p:sp>
      <p:sp>
        <p:nvSpPr>
          <p:cNvPr id="7173" name="Text Box 7"/>
          <p:cNvSpPr txBox="1">
            <a:spLocks noChangeArrowheads="1"/>
          </p:cNvSpPr>
          <p:nvPr/>
        </p:nvSpPr>
        <p:spPr bwMode="auto">
          <a:xfrm>
            <a:off x="3958930" y="1485284"/>
            <a:ext cx="738457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defTabSz="608965">
              <a:lnSpc>
                <a:spcPct val="100000"/>
              </a:lnSpc>
              <a:spcBef>
                <a:spcPct val="0"/>
              </a:spcBef>
              <a:buNone/>
            </a:pPr>
            <a:r>
              <a:rPr lang="zh-CN" altLang="en-US" sz="1865" dirty="0">
                <a:solidFill>
                  <a:prstClr val="black"/>
                </a:solidFill>
                <a:latin typeface="微软雅黑" pitchFamily="34" charset="-122"/>
                <a:ea typeface="微软雅黑" pitchFamily="34" charset="-122"/>
                <a:sym typeface="Arial" panose="020B0604020202090204" pitchFamily="34" charset="0"/>
              </a:rPr>
              <a:t>利用深度学习技术，完成猫，狗，人三分类任务的训练和测试。但三者的训练数据量差异巨大</a:t>
            </a:r>
            <a:endParaRPr lang="zh-CN" altLang="en-US" sz="1865" dirty="0">
              <a:solidFill>
                <a:prstClr val="black"/>
              </a:solidFill>
              <a:latin typeface="微软雅黑" pitchFamily="34" charset="-122"/>
              <a:ea typeface="微软雅黑" pitchFamily="34" charset="-122"/>
              <a:sym typeface="Arial" panose="020B0604020202090204" pitchFamily="34" charset="0"/>
            </a:endParaRPr>
          </a:p>
        </p:txBody>
      </p:sp>
      <p:sp>
        <p:nvSpPr>
          <p:cNvPr id="9" name="标题 1"/>
          <p:cNvSpPr txBox="1"/>
          <p:nvPr/>
        </p:nvSpPr>
        <p:spPr>
          <a:xfrm>
            <a:off x="711242" y="671968"/>
            <a:ext cx="9691549" cy="63250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defTabSz="608965"/>
            <a:r>
              <a:rPr kumimoji="1" lang="zh-CN" altLang="en-US" sz="4000" b="1" dirty="0">
                <a:solidFill>
                  <a:srgbClr val="1567B8"/>
                </a:solidFill>
                <a:latin typeface="微软雅黑" pitchFamily="34" charset="-122"/>
                <a:ea typeface="微软雅黑" pitchFamily="34" charset="-122"/>
              </a:rPr>
              <a:t>选题二</a:t>
            </a:r>
            <a:endParaRPr kumimoji="1" lang="zh-CN" altLang="en-US" sz="4000" b="1" dirty="0">
              <a:solidFill>
                <a:srgbClr val="1567B8"/>
              </a:solidFill>
              <a:latin typeface="微软雅黑" pitchFamily="34" charset="-122"/>
              <a:ea typeface="微软雅黑" pitchFamily="34" charset="-122"/>
            </a:endParaRPr>
          </a:p>
        </p:txBody>
      </p:sp>
      <p:sp>
        <p:nvSpPr>
          <p:cNvPr id="7" name="11 Rectángulo"/>
          <p:cNvSpPr>
            <a:spLocks noChangeArrowheads="1"/>
          </p:cNvSpPr>
          <p:nvPr/>
        </p:nvSpPr>
        <p:spPr bwMode="auto">
          <a:xfrm>
            <a:off x="668609" y="2596633"/>
            <a:ext cx="2749551" cy="609600"/>
          </a:xfrm>
          <a:prstGeom prst="rect">
            <a:avLst/>
          </a:prstGeom>
          <a:solidFill>
            <a:srgbClr val="404040"/>
          </a:solidFill>
          <a:ln>
            <a:noFill/>
          </a:ln>
          <a:effectLst>
            <a:outerShdw dist="20000" dir="5400000" algn="ctr" rotWithShape="0">
              <a:srgbClr val="000000">
                <a:alpha val="2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algn="ctr" defTabSz="608965">
              <a:lnSpc>
                <a:spcPct val="100000"/>
              </a:lnSpc>
              <a:spcBef>
                <a:spcPct val="0"/>
              </a:spcBef>
              <a:buNone/>
            </a:pPr>
            <a:r>
              <a:rPr lang="zh-CN" altLang="en-US" sz="2400" dirty="0">
                <a:solidFill>
                  <a:prstClr val="white"/>
                </a:solidFill>
                <a:ea typeface="微软雅黑" pitchFamily="34" charset="-122"/>
                <a:sym typeface="Arial" panose="020B0604020202090204" pitchFamily="34" charset="0"/>
              </a:rPr>
              <a:t>具体要求</a:t>
            </a:r>
            <a:endParaRPr lang="zh-CN" altLang="en-US" sz="2000" dirty="0">
              <a:solidFill>
                <a:prstClr val="black"/>
              </a:solidFill>
            </a:endParaRPr>
          </a:p>
        </p:txBody>
      </p:sp>
      <p:sp>
        <p:nvSpPr>
          <p:cNvPr id="11" name="Text Box 7"/>
          <p:cNvSpPr txBox="1">
            <a:spLocks noChangeArrowheads="1"/>
          </p:cNvSpPr>
          <p:nvPr/>
        </p:nvSpPr>
        <p:spPr bwMode="auto">
          <a:xfrm>
            <a:off x="3855956" y="2596634"/>
            <a:ext cx="759052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SimSun" panose="02010600030101010101" pitchFamily="2" charset="-122"/>
              </a:defRPr>
            </a:lvl9pPr>
          </a:lstStyle>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训练集中的猫，人两类的图片每种不能少于</a:t>
            </a:r>
            <a:r>
              <a:rPr lang="en-US" altLang="zh-CN" sz="2000" dirty="0">
                <a:solidFill>
                  <a:prstClr val="black"/>
                </a:solidFill>
                <a:latin typeface="微软雅黑" pitchFamily="34" charset="-122"/>
                <a:ea typeface="微软雅黑" pitchFamily="34" charset="-122"/>
                <a:sym typeface="Arial" panose="020B0604020202090204" pitchFamily="34" charset="0"/>
              </a:rPr>
              <a:t>300</a:t>
            </a:r>
            <a:r>
              <a:rPr lang="zh-CN" altLang="en-US" sz="2000" dirty="0">
                <a:solidFill>
                  <a:prstClr val="black"/>
                </a:solidFill>
                <a:latin typeface="微软雅黑" pitchFamily="34" charset="-122"/>
                <a:ea typeface="微软雅黑" pitchFamily="34" charset="-122"/>
                <a:sym typeface="Arial" panose="020B0604020202090204" pitchFamily="34" charset="0"/>
              </a:rPr>
              <a:t>张（不设上限），狗的照片不能多于</a:t>
            </a:r>
            <a:r>
              <a:rPr lang="en-US" altLang="zh-CN" sz="2000" dirty="0">
                <a:solidFill>
                  <a:prstClr val="black"/>
                </a:solidFill>
                <a:latin typeface="微软雅黑" pitchFamily="34" charset="-122"/>
                <a:ea typeface="微软雅黑" pitchFamily="34" charset="-122"/>
                <a:sym typeface="Arial" panose="020B0604020202090204" pitchFamily="34" charset="0"/>
              </a:rPr>
              <a:t>50</a:t>
            </a:r>
            <a:r>
              <a:rPr lang="zh-CN" altLang="en-US" sz="2000" dirty="0">
                <a:solidFill>
                  <a:prstClr val="black"/>
                </a:solidFill>
                <a:latin typeface="微软雅黑" pitchFamily="34" charset="-122"/>
                <a:ea typeface="微软雅黑" pitchFamily="34" charset="-122"/>
                <a:sym typeface="Arial" panose="020B0604020202090204" pitchFamily="34" charset="0"/>
              </a:rPr>
              <a:t>张（不设下限）</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不对训练预训练模型的数据集规模做要求</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由一张图片旋转，镜像，平移得到的图片视为多张而非视为一张</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图片保存格式应为普通图片格式（</a:t>
            </a:r>
            <a:r>
              <a:rPr lang="en-US" altLang="zh-CN" sz="2000" dirty="0" err="1">
                <a:solidFill>
                  <a:prstClr val="black"/>
                </a:solidFill>
                <a:latin typeface="微软雅黑" pitchFamily="34" charset="-122"/>
                <a:ea typeface="微软雅黑" pitchFamily="34" charset="-122"/>
                <a:sym typeface="Arial" panose="020B0604020202090204" pitchFamily="34" charset="0"/>
              </a:rPr>
              <a:t>png,jpg</a:t>
            </a:r>
            <a:r>
              <a:rPr lang="zh-CN" altLang="en-US" sz="2000" dirty="0">
                <a:solidFill>
                  <a:prstClr val="black"/>
                </a:solidFill>
                <a:latin typeface="微软雅黑" pitchFamily="34" charset="-122"/>
                <a:ea typeface="微软雅黑" pitchFamily="34" charset="-122"/>
                <a:sym typeface="Arial" panose="020B0604020202090204" pitchFamily="34" charset="0"/>
              </a:rPr>
              <a:t>），每张图片为</a:t>
            </a:r>
            <a:r>
              <a:rPr lang="en-US" altLang="zh-CN" sz="2000" dirty="0">
                <a:solidFill>
                  <a:prstClr val="black"/>
                </a:solidFill>
                <a:latin typeface="微软雅黑" pitchFamily="34" charset="-122"/>
                <a:ea typeface="微软雅黑" pitchFamily="34" charset="-122"/>
                <a:sym typeface="Arial" panose="020B0604020202090204" pitchFamily="34" charset="0"/>
              </a:rPr>
              <a:t>80×80</a:t>
            </a:r>
            <a:r>
              <a:rPr lang="zh-CN" altLang="en-US" sz="2000" dirty="0">
                <a:solidFill>
                  <a:prstClr val="black"/>
                </a:solidFill>
                <a:latin typeface="微软雅黑" pitchFamily="34" charset="-122"/>
                <a:ea typeface="微软雅黑" pitchFamily="34" charset="-122"/>
                <a:sym typeface="Arial" panose="020B0604020202090204" pitchFamily="34" charset="0"/>
              </a:rPr>
              <a:t>的灰度图</a:t>
            </a:r>
            <a:endParaRPr lang="en-US" altLang="zh-CN" sz="2000" dirty="0">
              <a:solidFill>
                <a:prstClr val="black"/>
              </a:solidFill>
              <a:latin typeface="微软雅黑" pitchFamily="34" charset="-122"/>
              <a:ea typeface="微软雅黑" pitchFamily="34" charset="-122"/>
              <a:sym typeface="Arial" panose="020B0604020202090204" pitchFamily="34" charset="0"/>
            </a:endParaRPr>
          </a:p>
          <a:p>
            <a:pPr marL="342900" indent="-342900" defTabSz="608965">
              <a:lnSpc>
                <a:spcPct val="100000"/>
              </a:lnSpc>
              <a:spcBef>
                <a:spcPct val="0"/>
              </a:spcBef>
            </a:pPr>
            <a:r>
              <a:rPr lang="zh-CN" altLang="en-US" sz="2000" dirty="0">
                <a:solidFill>
                  <a:prstClr val="black"/>
                </a:solidFill>
                <a:latin typeface="微软雅黑" pitchFamily="34" charset="-122"/>
                <a:ea typeface="微软雅黑" pitchFamily="34" charset="-122"/>
                <a:sym typeface="Arial" panose="020B0604020202090204" pitchFamily="34" charset="0"/>
              </a:rPr>
              <a:t>深度学习框架建议为</a:t>
            </a:r>
            <a:r>
              <a:rPr lang="en-US" altLang="zh-CN" sz="2000" dirty="0" err="1">
                <a:solidFill>
                  <a:prstClr val="black"/>
                </a:solidFill>
                <a:latin typeface="微软雅黑" pitchFamily="34" charset="-122"/>
                <a:ea typeface="微软雅黑" pitchFamily="34" charset="-122"/>
                <a:sym typeface="Arial" panose="020B0604020202090204" pitchFamily="34" charset="0"/>
              </a:rPr>
              <a:t>pytorch</a:t>
            </a:r>
            <a:r>
              <a:rPr lang="zh-CN" altLang="en-US" sz="2000" dirty="0">
                <a:solidFill>
                  <a:prstClr val="black"/>
                </a:solidFill>
                <a:latin typeface="微软雅黑" pitchFamily="34" charset="-122"/>
                <a:ea typeface="微软雅黑" pitchFamily="34" charset="-122"/>
                <a:sym typeface="Arial" panose="020B0604020202090204" pitchFamily="34" charset="0"/>
              </a:rPr>
              <a:t>，</a:t>
            </a:r>
            <a:r>
              <a:rPr lang="en-US" altLang="zh-CN" sz="2000" dirty="0" err="1">
                <a:solidFill>
                  <a:prstClr val="black"/>
                </a:solidFill>
                <a:latin typeface="微软雅黑" pitchFamily="34" charset="-122"/>
                <a:ea typeface="微软雅黑" pitchFamily="34" charset="-122"/>
                <a:sym typeface="Arial" panose="020B0604020202090204" pitchFamily="34" charset="0"/>
              </a:rPr>
              <a:t>TensorFlow</a:t>
            </a:r>
            <a:endParaRPr lang="zh-CN" altLang="en-US" sz="2000" dirty="0">
              <a:solidFill>
                <a:prstClr val="black"/>
              </a:solidFill>
              <a:latin typeface="微软雅黑" pitchFamily="34" charset="-122"/>
              <a:ea typeface="微软雅黑" pitchFamily="34" charset="-122"/>
              <a:sym typeface="Arial" panose="020B0604020202090204" pitchFamily="34"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10754</Words>
  <Application>WPS Presentation</Application>
  <PresentationFormat>宽屏</PresentationFormat>
  <Paragraphs>331</Paragraphs>
  <Slides>35</Slides>
  <Notes>32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SimSun</vt:lpstr>
      <vt:lpstr>Wingdings</vt:lpstr>
      <vt:lpstr>微软雅黑</vt:lpstr>
      <vt:lpstr>HYQiHeiKW</vt:lpstr>
      <vt:lpstr>Calibri</vt:lpstr>
      <vt:lpstr>SimSun</vt:lpstr>
      <vt:lpstr>黑体</vt:lpstr>
      <vt:lpstr>Helvetica Neue</vt:lpstr>
      <vt:lpstr>Songti SC</vt:lpstr>
      <vt:lpstr>Source Han Sans CN Bold Bold</vt:lpstr>
      <vt:lpstr>Arial Unicode MS</vt:lpstr>
      <vt:lpstr>等线 Light</vt:lpstr>
      <vt:lpstr>PingFang SC</vt:lpstr>
      <vt:lpstr>等线</vt:lpstr>
      <vt:lpstr>HYZhongHeiKW</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院 旺</dc:creator>
  <cp:lastModifiedBy>zxc</cp:lastModifiedBy>
  <cp:revision>88</cp:revision>
  <dcterms:created xsi:type="dcterms:W3CDTF">2020-05-11T05:31:38Z</dcterms:created>
  <dcterms:modified xsi:type="dcterms:W3CDTF">2020-05-11T05:31:38Z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1033-2.2.0.3563</vt:lpwstr>
  </property>
</Properties>
</file>